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6"/>
  </p:notesMasterIdLst>
  <p:sldIdLst>
    <p:sldId id="268" r:id="rId3"/>
    <p:sldId id="256" r:id="rId4"/>
    <p:sldId id="257" r:id="rId5"/>
    <p:sldId id="258" r:id="rId6"/>
    <p:sldId id="267" r:id="rId7"/>
    <p:sldId id="261" r:id="rId8"/>
    <p:sldId id="262" r:id="rId9"/>
    <p:sldId id="259" r:id="rId10"/>
    <p:sldId id="260" r:id="rId11"/>
    <p:sldId id="263" r:id="rId12"/>
    <p:sldId id="264" r:id="rId13"/>
    <p:sldId id="266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5807D0-274C-4A85-9202-0865F2EFA4F7}" v="3" dt="2024-10-02T05:40:24.2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 Henneveld" userId="f6812f7d-0732-46a3-9b36-eb1ac3f3f83b" providerId="ADAL" clId="{F75807D0-274C-4A85-9202-0865F2EFA4F7}"/>
    <pc:docChg chg="addSld delSld modSld">
      <pc:chgData name="Nico Henneveld" userId="f6812f7d-0732-46a3-9b36-eb1ac3f3f83b" providerId="ADAL" clId="{F75807D0-274C-4A85-9202-0865F2EFA4F7}" dt="2024-10-02T05:40:24.205" v="2"/>
      <pc:docMkLst>
        <pc:docMk/>
      </pc:docMkLst>
      <pc:sldChg chg="add del">
        <pc:chgData name="Nico Henneveld" userId="f6812f7d-0732-46a3-9b36-eb1ac3f3f83b" providerId="ADAL" clId="{F75807D0-274C-4A85-9202-0865F2EFA4F7}" dt="2024-10-02T05:40:24.205" v="2"/>
        <pc:sldMkLst>
          <pc:docMk/>
          <pc:sldMk cId="3513322771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288A2-7AAB-45A9-A3D8-15F20C54B98D}" type="datetimeFigureOut">
              <a:rPr lang="en-NZ" smtClean="0"/>
              <a:t>1/10/2024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76FF9-8C2E-4E67-B5DA-B7DA9C1943F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2846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272B28-2786-42F9-AEFA-D8359C365BF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43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4938D-E1C2-85E9-B2B7-0ED108BEF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FAFB6-3608-5669-CFEF-7381250B3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403BB-5659-64FC-C1C7-20CEF943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6A0-FFE8-194E-BA41-2A4A02EC83D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24B0B-E720-D3E4-29FE-9919B6151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78C86-CF1E-43BC-C543-CCBA024BA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21E5-28BA-1C42-942A-87B10BD8A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98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50A3F-5F84-C53D-488E-EFDAB4F63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A991B-498E-349A-3B8A-64F5575AF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40355-F164-C5EC-502E-58347C88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6A0-FFE8-194E-BA41-2A4A02EC83D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BA027-5283-B42D-AB5B-A7F4957C0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6B0C6-4623-8CE1-97C0-218CEC64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21E5-28BA-1C42-942A-87B10BD8A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29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10B352-2BCA-777A-AE59-CA580E84C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DF396A-D159-86C5-3B96-3D5855C8E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28E50-51D2-563C-381F-C0B25678B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6A0-FFE8-194E-BA41-2A4A02EC83D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18E7-6D3D-7FFE-EB46-BAFB92AF8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091CC-6546-9DE7-BA3A-C1E27AC9E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21E5-28BA-1C42-942A-87B10BD8A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11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F858E-BFFE-C24E-8FFD-18C3ECCD6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50354-476C-8351-3512-4174B745E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97D73-4F25-E849-B754-5486E681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B27B1-E28C-F1C2-B4C6-7EB5598F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68E2C-A030-D92C-3F31-21657F99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16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29D8-AA5D-0B0A-6F2F-BD2801158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7552F-EB93-B7DA-F9EA-07EF10696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7613A-B54A-135B-5980-EEAD597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7A3B8-E6C6-06E9-07AA-3EB40FB0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9AEF9-3A53-1E3A-43EE-0F45521C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90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C816E-FD16-3341-EAC9-0D4F602EC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3B604-8793-EAF3-7189-587F5A02B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950A8-3A8B-7F3D-087B-33BABB1AD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BB4D-6DC9-83DC-BFE3-793B4DEC0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F669C-03F3-23D0-D846-66C17814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19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18C37-CB17-4F4A-F7C6-B944FDAC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E7C15-27E5-D67C-78AF-8114E1EEE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F0C3A-7321-2D42-37CB-40CE21724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D8D26-BE89-B898-EDA9-8F2E13B4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86C8E-9B68-10E8-DE55-B29C1F2F6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B7637-AA0E-FA89-242A-58EC3FD9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84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274F1-A212-6EAB-7FB6-A79DFE3F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3F1C2-3790-1540-C364-E0DACA81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097EA-88A6-04E5-A385-14077D1C6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B95AE-8B7E-7E30-666F-8DC09EC29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557C00-DA90-317E-7915-6D5F604C1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0C0822-5E54-8B9A-E075-D09F588EC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4AE4A6-FCB1-BE09-D673-4E6E89D6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53E30-7177-3DEF-710F-D4BFFEE62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43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B4DA0-952D-A94B-D594-847F6F0B2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CE92BD-F1E3-FF6B-B7CF-A3EDA4F51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A75B9-CD86-DAB4-7C54-ADBD7B8CE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D0907-8368-B31A-9266-6C70C575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3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B49680-74B9-0612-A92A-9BA974155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1E438-9D6E-B73E-7B43-278E0F0E6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C01A2-7273-4406-6339-7E2FE12C3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5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0264C-26B0-04A6-A5F3-16E5CA62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D3B82-05C2-4243-BE37-386E4DEB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B8009-90B8-9C9D-72C9-42592E97E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F0260-F039-5D97-C92B-95766810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5DE85-6AC1-2D8B-B268-E0A29B9F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83EBE-E895-EDBF-1E39-BA525CA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95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2B333-8A15-CEDB-B96C-54B2A0C9D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BE2D9-6168-18B2-E320-9ECE58203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69FF1-561F-7023-6F3A-E2A7BE0BA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6A0-FFE8-194E-BA41-2A4A02EC83D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F5E9D-53DF-3704-FD81-5899993E9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AEDE0-BAD9-A4BB-3FC8-A59BA4DDF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21E5-28BA-1C42-942A-87B10BD8A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24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F5676-4C4E-9F31-A80E-7C611F1DD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D38918-E690-0F0F-E18D-8071DF768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3063-8221-1D79-A1B8-ECB85E28C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0A6A4-3C6F-9BD5-D396-EA8EEB8A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24A15-59B1-50EF-6C10-869DA787D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53815-9B79-3CAF-FBB1-6031115F5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15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E180-5BC7-B55E-6ABB-712BED31F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1DC3E-E278-B994-C710-C070A55F2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794BA-55A4-A3FD-5EB3-2DEF2BE15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FEF9-CC8D-B0B7-1FC1-5D37ABE5B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F7F0E-5A95-A1D1-1D86-D385C8AE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18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686ABF-7726-4FAE-6DDD-DFAC779496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EEA2E-CA53-C2FD-EBE8-662FF74CF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1BB08-EFE8-11A9-1911-7DE3ECDE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4C354-8905-3F95-C430-F6F6DEC4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61151-A5FC-2DBF-F559-6612D19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62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A3EEE-5DA6-36BA-2716-20A346A4B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32E49-3DC6-6876-7003-76AAD71B0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B5309-61FE-FAD7-5EC6-830BB863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6A0-FFE8-194E-BA41-2A4A02EC83D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289BA-10F9-2937-7D99-76C1A647C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BBC5C-52AF-9212-2982-6C6D3B0F6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21E5-28BA-1C42-942A-87B10BD8A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66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B50B-6830-5454-470A-AA2FF9BB1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7E61D-D0F0-4C76-E82D-C815937F9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860459-F6D6-FCD9-7DF2-314BF04B2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6417B-30C1-46B5-6115-614A83B6F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6A0-FFE8-194E-BA41-2A4A02EC83D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B0554-23AC-515B-6838-4F9E448A7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98F6A-D981-9047-371B-72E352793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21E5-28BA-1C42-942A-87B10BD8A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01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60EE6-2ED4-66F0-2003-223A9FED7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983E8-9DA5-EBEB-F0E9-407FE7AF8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7F638C-CB9B-C437-B366-0EE7C2B86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5CC24A-30EE-2569-E792-5EBAC56FCC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0691EA-8E80-8B1B-5E40-9B7BC8F91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F1FCA4-A6D5-1B60-903E-951C10BC2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6A0-FFE8-194E-BA41-2A4A02EC83D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DDA0CC-E437-473F-7288-18868F54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EEEC64-A78F-278F-69A7-00ABBB345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21E5-28BA-1C42-942A-87B10BD8A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34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F2DFD-AE7E-BF59-CF95-1781DA0EE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B99C6-3816-0307-C402-F368D6FE9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6A0-FFE8-194E-BA41-2A4A02EC83D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2D31C-967F-DCE1-0626-BD587DF12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6AE9F3-F9DC-ACC9-DFE7-F23394E9A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21E5-28BA-1C42-942A-87B10BD8A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03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5077B-3423-D44B-DC76-65ABCCB14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6A0-FFE8-194E-BA41-2A4A02EC83D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B65FE8-E39D-1E70-92CB-2C30AD53E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FBE02-5AF4-F873-1E0A-DE82930D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21E5-28BA-1C42-942A-87B10BD8A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07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ACCAF-5475-0E57-6FB2-7D6D00532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A6082-ECD0-2BD3-DEA5-834486A31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B1F472-EDF8-BEDA-DAD4-3D4702240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687A24-A81F-B98C-C610-26CAFD7EB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6A0-FFE8-194E-BA41-2A4A02EC83D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3B8E0-A422-39F1-7F22-BBB4D3993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B4C084-F44E-D66B-9DD8-6DF1BC12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21E5-28BA-1C42-942A-87B10BD8A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8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44C2D-57D2-55D4-29C9-D0A721738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CEE18-29DB-1A29-13E7-32D1A30F5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44B324-1B32-C3E2-F511-3389026F4A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6832A-3D08-777A-4ACA-2586A16F1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96A0-FFE8-194E-BA41-2A4A02EC83D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1A3E4-8FA5-A0C1-8D2E-EFF57CA08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104BA-B840-D7ED-F8BE-AC26C212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321E5-28BA-1C42-942A-87B10BD8A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8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A9CFF6-DB88-C386-BF70-738805710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280FA-72B2-001C-8100-8302DB845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CEE47-6B3E-76F9-A1CE-1EE82A413D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2596A0-FFE8-194E-BA41-2A4A02EC83D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36160-D18F-A708-7C78-8765CC902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EFE2D-E82C-DF4C-35D4-1252167813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7321E5-28BA-1C42-942A-87B10BD8A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6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052D36-1B3D-F2AF-18F1-2835779CE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9A6FD-F876-5E15-227B-515FD604C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C6708-7FFF-D130-F60F-5685204BF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29863-53F3-CAED-F143-45D993DE7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48FE-5BFA-5DCD-56E6-2C9149E32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columns and trees&#10;&#10;Description automatically generated">
            <a:extLst>
              <a:ext uri="{FF2B5EF4-FFF2-40B4-BE49-F238E27FC236}">
                <a16:creationId xmlns:a16="http://schemas.microsoft.com/office/drawing/2014/main" id="{EE3186A7-2837-FE9C-F240-26B683769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14198"/>
          <a:stretch/>
        </p:blipFill>
        <p:spPr>
          <a:xfrm>
            <a:off x="-38840" y="-51081"/>
            <a:ext cx="12237902" cy="7000158"/>
          </a:xfrm>
          <a:prstGeom prst="rect">
            <a:avLst/>
          </a:prstGeom>
        </p:spPr>
      </p:pic>
      <p:pic>
        <p:nvPicPr>
          <p:cNvPr id="16" name="Picture 15" descr="A blue and black background&#10;&#10;Description automatically generated">
            <a:extLst>
              <a:ext uri="{FF2B5EF4-FFF2-40B4-BE49-F238E27FC236}">
                <a16:creationId xmlns:a16="http://schemas.microsoft.com/office/drawing/2014/main" id="{83D9D66C-7CDC-957A-D7C1-91FD34C1FC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37" b="-2051"/>
          <a:stretch/>
        </p:blipFill>
        <p:spPr>
          <a:xfrm>
            <a:off x="4416069" y="-9001"/>
            <a:ext cx="7772400" cy="5160549"/>
          </a:xfrm>
          <a:prstGeom prst="rect">
            <a:avLst/>
          </a:prstGeom>
        </p:spPr>
      </p:pic>
      <p:pic>
        <p:nvPicPr>
          <p:cNvPr id="14" name="Picture 13" descr="A close-up of a white object&#10;&#10;Description automatically generated">
            <a:extLst>
              <a:ext uri="{FF2B5EF4-FFF2-40B4-BE49-F238E27FC236}">
                <a16:creationId xmlns:a16="http://schemas.microsoft.com/office/drawing/2014/main" id="{76AEEFF1-1FED-1CDF-0F51-B450DC850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259" y="-110297"/>
            <a:ext cx="12246728" cy="63874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D40795-9538-0635-7EA9-8846ED21AB6F}"/>
              </a:ext>
            </a:extLst>
          </p:cNvPr>
          <p:cNvSpPr/>
          <p:nvPr/>
        </p:nvSpPr>
        <p:spPr>
          <a:xfrm>
            <a:off x="3531" y="6277165"/>
            <a:ext cx="12195531" cy="129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781B6-BF3C-AD0A-A6DD-4421CE4A4142}"/>
              </a:ext>
            </a:extLst>
          </p:cNvPr>
          <p:cNvSpPr txBox="1"/>
          <p:nvPr/>
        </p:nvSpPr>
        <p:spPr>
          <a:xfrm>
            <a:off x="321276" y="432348"/>
            <a:ext cx="11598875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PANEL DISCUSSION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800" b="1" i="0" u="none" strike="noStrike" kern="1200" cap="none" spc="0" normalizeH="0" baseline="0" noProof="0">
                <a:ln>
                  <a:noFill/>
                </a:ln>
                <a:solidFill>
                  <a:srgbClr val="153F6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Engagement through social media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NZ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</a:br>
            <a:r>
              <a:rPr kumimoji="0" lang="en-NZ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Rachel Tan – </a:t>
            </a:r>
            <a:r>
              <a:rPr kumimoji="0" lang="en-NZ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Waikato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Dr Kit </a:t>
            </a:r>
            <a:r>
              <a:rPr kumimoji="0" lang="en-NZ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Kowol</a:t>
            </a:r>
            <a:r>
              <a:rPr kumimoji="0" lang="en-NZ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– </a:t>
            </a:r>
            <a:r>
              <a:rPr kumimoji="0" lang="en-NZ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Parliament of Queensland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Emma McAuliffe – </a:t>
            </a:r>
            <a:r>
              <a:rPr kumimoji="0" lang="en-NZ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NZ Parliament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Meredith Ross-James – </a:t>
            </a:r>
            <a:r>
              <a:rPr kumimoji="0" lang="en-NZ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Victoria University of Wellington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Facilitator: Amy Brier, </a:t>
            </a:r>
            <a:r>
              <a:rPr kumimoji="0" lang="en-NZ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Deputy Chief Executive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					Library and Engagement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A7297F-1195-7953-828C-384A7BA77B9D}"/>
              </a:ext>
            </a:extLst>
          </p:cNvPr>
          <p:cNvSpPr/>
          <p:nvPr/>
        </p:nvSpPr>
        <p:spPr>
          <a:xfrm>
            <a:off x="-30014" y="6277165"/>
            <a:ext cx="12237902" cy="671912"/>
          </a:xfrm>
          <a:prstGeom prst="rect">
            <a:avLst/>
          </a:prstGeom>
          <a:solidFill>
            <a:srgbClr val="153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A07FB92-959E-88E8-1F92-22A4BA433A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63" y="6369032"/>
            <a:ext cx="1409489" cy="3984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B8A07A-AC67-D9EC-D1EE-187ECA28949E}"/>
              </a:ext>
            </a:extLst>
          </p:cNvPr>
          <p:cNvSpPr txBox="1"/>
          <p:nvPr/>
        </p:nvSpPr>
        <p:spPr>
          <a:xfrm>
            <a:off x="8620281" y="6406432"/>
            <a:ext cx="3410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New Zealand Chapter</a:t>
            </a:r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322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42CF3-83A0-B442-D2C9-4310EBF8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Challenge to Parliament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B78E7-AEA0-2E68-BA76-35FF8BA4A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150" y="77788"/>
            <a:ext cx="1511300" cy="16129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E826D-299A-0C33-208D-4833132E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Ubiquity, speed and reach of social media</a:t>
            </a:r>
          </a:p>
          <a:p>
            <a:r>
              <a:rPr lang="en-US"/>
              <a:t>Social media as mixed media</a:t>
            </a:r>
          </a:p>
          <a:p>
            <a:r>
              <a:rPr lang="en-US"/>
              <a:t>Punishment and the limits of deterrence</a:t>
            </a:r>
          </a:p>
        </p:txBody>
      </p:sp>
    </p:spTree>
    <p:extLst>
      <p:ext uri="{BB962C8B-B14F-4D97-AF65-F5344CB8AC3E}">
        <p14:creationId xmlns:p14="http://schemas.microsoft.com/office/powerpoint/2010/main" val="32323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42CF3-83A0-B442-D2C9-4310EBF8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Parliamentary Response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B78E7-AEA0-2E68-BA76-35FF8BA4A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150" y="77788"/>
            <a:ext cx="1511300" cy="16129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E826D-299A-0C33-208D-4833132E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Balancing speed and attention</a:t>
            </a:r>
          </a:p>
          <a:p>
            <a:r>
              <a:rPr lang="en-US"/>
              <a:t>Naming and the right to free speech</a:t>
            </a:r>
          </a:p>
          <a:p>
            <a:r>
              <a:rPr lang="en-US"/>
              <a:t>The culture of procedure</a:t>
            </a:r>
          </a:p>
          <a:p>
            <a:r>
              <a:rPr lang="en-US"/>
              <a:t>Parliamentarians as social media experts</a:t>
            </a:r>
          </a:p>
          <a:p>
            <a:r>
              <a:rPr lang="en-US"/>
              <a:t>Precedent and reasoning by analogy</a:t>
            </a:r>
          </a:p>
          <a:p>
            <a:r>
              <a:rPr lang="en-US"/>
              <a:t>The educative effect</a:t>
            </a:r>
          </a:p>
          <a:p>
            <a:r>
              <a:rPr lang="en-US"/>
              <a:t>From education to sensation</a:t>
            </a:r>
          </a:p>
        </p:txBody>
      </p:sp>
    </p:spTree>
    <p:extLst>
      <p:ext uri="{BB962C8B-B14F-4D97-AF65-F5344CB8AC3E}">
        <p14:creationId xmlns:p14="http://schemas.microsoft.com/office/powerpoint/2010/main" val="113449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42CF3-83A0-B442-D2C9-4310EBF8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B78E7-AEA0-2E68-BA76-35FF8BA4A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150" y="77788"/>
            <a:ext cx="1511300" cy="1612900"/>
          </a:xfrm>
          <a:prstGeom prst="rect">
            <a:avLst/>
          </a:prstGeom>
        </p:spPr>
      </p:pic>
      <p:pic>
        <p:nvPicPr>
          <p:cNvPr id="5" name="Content Placeholder 4" descr="A person holding a microphone and a flag&#10;&#10;Description automatically generated">
            <a:extLst>
              <a:ext uri="{FF2B5EF4-FFF2-40B4-BE49-F238E27FC236}">
                <a16:creationId xmlns:a16="http://schemas.microsoft.com/office/drawing/2014/main" id="{1532EBFE-8BB0-A7AE-08B0-E7C9DFD5A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01396" y="452481"/>
            <a:ext cx="4989208" cy="6040394"/>
          </a:xfrm>
        </p:spPr>
      </p:pic>
    </p:spTree>
    <p:extLst>
      <p:ext uri="{BB962C8B-B14F-4D97-AF65-F5344CB8AC3E}">
        <p14:creationId xmlns:p14="http://schemas.microsoft.com/office/powerpoint/2010/main" val="1582473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42CF3-83A0-B442-D2C9-4310EBF8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B78E7-AEA0-2E68-BA76-35FF8BA4A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150" y="77788"/>
            <a:ext cx="1511300" cy="16129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E826D-299A-0C33-208D-4833132E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Careful selection of method</a:t>
            </a:r>
          </a:p>
          <a:p>
            <a:r>
              <a:rPr lang="en-US"/>
              <a:t>Impartiality and avoidance of bias</a:t>
            </a:r>
          </a:p>
          <a:p>
            <a:r>
              <a:rPr lang="en-US"/>
              <a:t>The dignity of parliament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3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004FD-0DAD-BD0F-034F-68DD0BA01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0440" y="1777357"/>
            <a:ext cx="10291119" cy="2429476"/>
          </a:xfrm>
        </p:spPr>
        <p:txBody>
          <a:bodyPr>
            <a:noAutofit/>
          </a:bodyPr>
          <a:lstStyle/>
          <a:p>
            <a:r>
              <a:rPr lang="en-US" sz="4400"/>
              <a:t>Disrupting the disrupters: </a:t>
            </a:r>
            <a:br>
              <a:rPr lang="en-US" sz="4400"/>
            </a:br>
            <a:r>
              <a:rPr lang="en-US" sz="4400"/>
              <a:t>resilient parliamentary procedure</a:t>
            </a:r>
            <a:br>
              <a:rPr lang="en-US" sz="4400"/>
            </a:br>
            <a:r>
              <a:rPr lang="en-US" sz="4400"/>
              <a:t>and culture in an era of disruptive protest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E2A8D6-CDCF-FF11-1A07-085F3348A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9562" y="4788287"/>
            <a:ext cx="9312876" cy="1655762"/>
          </a:xfrm>
        </p:spPr>
        <p:txBody>
          <a:bodyPr/>
          <a:lstStyle/>
          <a:p>
            <a:r>
              <a:rPr lang="en-US"/>
              <a:t>Dr Kit Kowol, Assistant Committee Secretary, Queensland Parliament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62F6DF-0F4F-6CAA-F237-60F601B5C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330" y="86499"/>
            <a:ext cx="15113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42CF3-83A0-B442-D2C9-4310EBF8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Disruptions</a:t>
            </a:r>
          </a:p>
        </p:txBody>
      </p:sp>
      <p:pic>
        <p:nvPicPr>
          <p:cNvPr id="9" name="Content Placeholder 8" descr="A group of people holding flags outside of a building&#10;&#10;Description automatically generated">
            <a:extLst>
              <a:ext uri="{FF2B5EF4-FFF2-40B4-BE49-F238E27FC236}">
                <a16:creationId xmlns:a16="http://schemas.microsoft.com/office/drawing/2014/main" id="{D6878098-C6A4-3D5E-22C9-26D2BA9C8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649414"/>
            <a:ext cx="4255909" cy="239394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7B78E7-AEA0-2E68-BA76-35FF8BA4A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150" y="77788"/>
            <a:ext cx="1511300" cy="1612900"/>
          </a:xfrm>
          <a:prstGeom prst="rect">
            <a:avLst/>
          </a:prstGeom>
        </p:spPr>
      </p:pic>
      <p:pic>
        <p:nvPicPr>
          <p:cNvPr id="11" name="Picture 10" descr="A group of people outside a building&#10;&#10;Description automatically generated">
            <a:extLst>
              <a:ext uri="{FF2B5EF4-FFF2-40B4-BE49-F238E27FC236}">
                <a16:creationId xmlns:a16="http://schemas.microsoft.com/office/drawing/2014/main" id="{68CC9923-D310-5EC3-40B3-BB76E014F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314" y="1649415"/>
            <a:ext cx="4255911" cy="2393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84915A-5BCC-7063-454D-3873DFCE5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645" y="4224542"/>
            <a:ext cx="3332463" cy="2224057"/>
          </a:xfrm>
          <a:prstGeom prst="rect">
            <a:avLst/>
          </a:prstGeom>
        </p:spPr>
      </p:pic>
      <p:pic>
        <p:nvPicPr>
          <p:cNvPr id="17" name="Picture 16" descr="A group of people in a room with smoke&#10;&#10;Description automatically generated">
            <a:extLst>
              <a:ext uri="{FF2B5EF4-FFF2-40B4-BE49-F238E27FC236}">
                <a16:creationId xmlns:a16="http://schemas.microsoft.com/office/drawing/2014/main" id="{CEF1FE56-A065-CA6C-A166-4840B9E26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4314" y="4224542"/>
            <a:ext cx="4255911" cy="222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9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42CF3-83A0-B442-D2C9-4310EBF8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Disruptions</a:t>
            </a:r>
          </a:p>
        </p:txBody>
      </p:sp>
      <p:pic>
        <p:nvPicPr>
          <p:cNvPr id="5" name="Content Placeholder 4" descr="A group of tents in front of a government building&#10;&#10;Description automatically generated">
            <a:extLst>
              <a:ext uri="{FF2B5EF4-FFF2-40B4-BE49-F238E27FC236}">
                <a16:creationId xmlns:a16="http://schemas.microsoft.com/office/drawing/2014/main" id="{AA058BA9-2545-492C-15D0-3B2FBC6D6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7B78E7-AEA0-2E68-BA76-35FF8BA4A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150" y="77788"/>
            <a:ext cx="15113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4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42CF3-83A0-B442-D2C9-4310EBF8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Queensland Legislative Assembly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B78E7-AEA0-2E68-BA76-35FF8BA4A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150" y="77788"/>
            <a:ext cx="1511300" cy="1612900"/>
          </a:xfrm>
          <a:prstGeom prst="rect">
            <a:avLst/>
          </a:prstGeom>
        </p:spPr>
      </p:pic>
      <p:pic>
        <p:nvPicPr>
          <p:cNvPr id="5" name="Content Placeholder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27D541EC-3496-A8E4-A4B7-84E99CC8F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0790" y="1334791"/>
            <a:ext cx="3080662" cy="5158084"/>
          </a:xfrm>
        </p:spPr>
      </p:pic>
    </p:spTree>
    <p:extLst>
      <p:ext uri="{BB962C8B-B14F-4D97-AF65-F5344CB8AC3E}">
        <p14:creationId xmlns:p14="http://schemas.microsoft.com/office/powerpoint/2010/main" val="3655853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42CF3-83A0-B442-D2C9-4310EBF8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B78E7-AEA0-2E68-BA76-35FF8BA4A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150" y="77788"/>
            <a:ext cx="1511300" cy="1612900"/>
          </a:xfrm>
          <a:prstGeom prst="rect">
            <a:avLst/>
          </a:prstGeom>
        </p:spPr>
      </p:pic>
      <p:pic>
        <p:nvPicPr>
          <p:cNvPr id="8" name="Content Placeholder 7" descr="A person in an orange vest&#10;&#10;Description automatically generated">
            <a:extLst>
              <a:ext uri="{FF2B5EF4-FFF2-40B4-BE49-F238E27FC236}">
                <a16:creationId xmlns:a16="http://schemas.microsoft.com/office/drawing/2014/main" id="{944BE38F-EEE2-248C-3EE3-56890F4FB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365125"/>
            <a:ext cx="4950713" cy="625715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A19D32-6D9E-6146-8D97-6A39366A2D41}"/>
              </a:ext>
            </a:extLst>
          </p:cNvPr>
          <p:cNvSpPr txBox="1"/>
          <p:nvPr/>
        </p:nvSpPr>
        <p:spPr>
          <a:xfrm>
            <a:off x="6759146" y="2360141"/>
            <a:ext cx="48067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/>
              <a:t>So to those who took a stand today, I just want to say you are absolutely right. We need to stop coal and gas. And we need to keep saying it until the major parties start listening. </a:t>
            </a:r>
          </a:p>
        </p:txBody>
      </p:sp>
    </p:spTree>
    <p:extLst>
      <p:ext uri="{BB962C8B-B14F-4D97-AF65-F5344CB8AC3E}">
        <p14:creationId xmlns:p14="http://schemas.microsoft.com/office/powerpoint/2010/main" val="1207065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42CF3-83A0-B442-D2C9-4310EBF8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Queensland’s Standing Orders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B78E7-AEA0-2E68-BA76-35FF8BA4A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150" y="77788"/>
            <a:ext cx="1511300" cy="16129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E826D-299A-0C33-208D-4833132E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 266. Examples of Contempt</a:t>
            </a:r>
          </a:p>
          <a:p>
            <a:pPr marL="0" indent="0">
              <a:buNone/>
            </a:pPr>
            <a:r>
              <a:rPr lang="en-GB" sz="2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Without limiting the power of the House, it may treat as a contempt any of the following: </a:t>
            </a: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…</a:t>
            </a:r>
          </a:p>
          <a:p>
            <a:pPr marL="0" indent="0">
              <a:buNone/>
            </a:pPr>
            <a:r>
              <a:rPr lang="en-GB" sz="24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(26) making public statements (either orally or in writing) inciting or encouraging disruption of the Legislative Assembly by bringing the proper proceedings of the Legislative Assembly or its committees into disrepute</a:t>
            </a:r>
            <a:r>
              <a:rPr lang="en-GB" sz="2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758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42CF3-83A0-B442-D2C9-4310EBF8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Victorian Legislative Assembly</a:t>
            </a:r>
          </a:p>
        </p:txBody>
      </p:sp>
      <p:pic>
        <p:nvPicPr>
          <p:cNvPr id="5" name="Content Placeholder 4" descr="A group of people in a building holding banners&#10;&#10;Description automatically generated">
            <a:extLst>
              <a:ext uri="{FF2B5EF4-FFF2-40B4-BE49-F238E27FC236}">
                <a16:creationId xmlns:a16="http://schemas.microsoft.com/office/drawing/2014/main" id="{1DBAB3D4-01FC-673B-6A0D-CA4784260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5063" y="1825625"/>
            <a:ext cx="248187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7B78E7-AEA0-2E68-BA76-35FF8BA4A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150" y="77788"/>
            <a:ext cx="15113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31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42CF3-83A0-B442-D2C9-4310EBF8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in a row&#10;&#10;Description automatically generated">
            <a:extLst>
              <a:ext uri="{FF2B5EF4-FFF2-40B4-BE49-F238E27FC236}">
                <a16:creationId xmlns:a16="http://schemas.microsoft.com/office/drawing/2014/main" id="{B3AD4A77-28A8-28D4-EAA5-16B9D15BD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4024500" cy="629843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7B78E7-AEA0-2E68-BA76-35FF8BA4A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150" y="77788"/>
            <a:ext cx="1511300" cy="1612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D2DA99-59B4-745E-C237-34935CB0ADEA}"/>
              </a:ext>
            </a:extLst>
          </p:cNvPr>
          <p:cNvSpPr txBox="1"/>
          <p:nvPr/>
        </p:nvSpPr>
        <p:spPr>
          <a:xfrm>
            <a:off x="5210283" y="1978025"/>
            <a:ext cx="59107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Courageous school strikers demanding an end to coal and gas and a safe climate future </a:t>
            </a:r>
            <a:r>
              <a:rPr lang="en-GB" sz="2400" b="0" i="0" u="none" strike="noStrike">
                <a:solidFill>
                  <a:srgbClr val="474747"/>
                </a:solidFill>
                <a:effectLst/>
                <a:latin typeface="Google Sans"/>
              </a:rPr>
              <a:t>❤️ </a:t>
            </a:r>
            <a:r>
              <a:rPr lang="en-GB" sz="2400" i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Question time shut down and protestors removed by PSOs. </a:t>
            </a:r>
          </a:p>
          <a:p>
            <a:endParaRPr lang="en-GB" sz="2400" i="1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GB" sz="2400" i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When the future of the planet is at stake, business as usual is no longer tenable</a:t>
            </a:r>
            <a:r>
              <a:rPr lang="en-GB" sz="2400" i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88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13</Slides>
  <Notes>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PowerPoint Presentation</vt:lpstr>
      <vt:lpstr>Disrupting the disrupters:  resilient parliamentary procedure and culture in an era of disruptive protest</vt:lpstr>
      <vt:lpstr>Disruptions</vt:lpstr>
      <vt:lpstr>Disruptions</vt:lpstr>
      <vt:lpstr>Queensland Legislative Assembly</vt:lpstr>
      <vt:lpstr>PowerPoint Presentation</vt:lpstr>
      <vt:lpstr>Queensland’s Standing Orders</vt:lpstr>
      <vt:lpstr>Victorian Legislative Assembly</vt:lpstr>
      <vt:lpstr>PowerPoint Presentation</vt:lpstr>
      <vt:lpstr>The Challenge to Parliament</vt:lpstr>
      <vt:lpstr>The Parliamentary Response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Kit Kowol</dc:creator>
  <cp:revision>1</cp:revision>
  <dcterms:created xsi:type="dcterms:W3CDTF">2024-09-16T15:21:18Z</dcterms:created>
  <dcterms:modified xsi:type="dcterms:W3CDTF">2024-10-02T05:40:30Z</dcterms:modified>
</cp:coreProperties>
</file>