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19"/>
  </p:notesMasterIdLst>
  <p:sldIdLst>
    <p:sldId id="272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9144000" cy="5143500" type="screen16x9"/>
  <p:notesSz cx="6858000" cy="9144000"/>
  <p:embeddedFontLst>
    <p:embeddedFont>
      <p:font typeface="Open Sans" panose="020B0606030504020204" pitchFamily="34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EB8D74-16B0-89A0-299E-5FD970925BDD}" v="2" dt="2024-10-02T09:33:58.7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8" d="100"/>
          <a:sy n="78" d="100"/>
        </p:scale>
        <p:origin x="94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elfi, Antonino (DPS)" userId="ba0ff0ba-8dde-4465-ac9d-f98c6ae708b1" providerId="ADAL" clId="{A4141096-1B67-40D7-8F5C-BB55C77A92FD}"/>
    <pc:docChg chg="modSld">
      <pc:chgData name="Nielfi, Antonino (DPS)" userId="ba0ff0ba-8dde-4465-ac9d-f98c6ae708b1" providerId="ADAL" clId="{A4141096-1B67-40D7-8F5C-BB55C77A92FD}" dt="2024-09-12T23:52:23.308" v="9" actId="1076"/>
      <pc:docMkLst>
        <pc:docMk/>
      </pc:docMkLst>
      <pc:sldChg chg="addSp delSp modSp">
        <pc:chgData name="Nielfi, Antonino (DPS)" userId="ba0ff0ba-8dde-4465-ac9d-f98c6ae708b1" providerId="ADAL" clId="{A4141096-1B67-40D7-8F5C-BB55C77A92FD}" dt="2024-09-12T23:52:23.308" v="9" actId="1076"/>
        <pc:sldMkLst>
          <pc:docMk/>
          <pc:sldMk cId="0" sldId="256"/>
        </pc:sldMkLst>
        <pc:spChg chg="mod">
          <ac:chgData name="Nielfi, Antonino (DPS)" userId="ba0ff0ba-8dde-4465-ac9d-f98c6ae708b1" providerId="ADAL" clId="{A4141096-1B67-40D7-8F5C-BB55C77A92FD}" dt="2024-09-12T23:52:23.308" v="9" actId="1076"/>
          <ac:spMkLst>
            <pc:docMk/>
            <pc:sldMk cId="0" sldId="256"/>
            <ac:spMk id="4" creationId="{37EDE2F5-D8C8-BA5C-2558-70EED45FB712}"/>
          </ac:spMkLst>
        </pc:spChg>
        <pc:spChg chg="mod">
          <ac:chgData name="Nielfi, Antonino (DPS)" userId="ba0ff0ba-8dde-4465-ac9d-f98c6ae708b1" providerId="ADAL" clId="{A4141096-1B67-40D7-8F5C-BB55C77A92FD}" dt="2024-09-12T23:52:23.308" v="9" actId="1076"/>
          <ac:spMkLst>
            <pc:docMk/>
            <pc:sldMk cId="0" sldId="256"/>
            <ac:spMk id="7" creationId="{8A5630D5-18B8-086A-48C4-6F363D864F60}"/>
          </ac:spMkLst>
        </pc:spChg>
        <pc:spChg chg="mod">
          <ac:chgData name="Nielfi, Antonino (DPS)" userId="ba0ff0ba-8dde-4465-ac9d-f98c6ae708b1" providerId="ADAL" clId="{A4141096-1B67-40D7-8F5C-BB55C77A92FD}" dt="2024-09-12T23:52:23.308" v="9" actId="1076"/>
          <ac:spMkLst>
            <pc:docMk/>
            <pc:sldMk cId="0" sldId="256"/>
            <ac:spMk id="55" creationId="{00000000-0000-0000-0000-000000000000}"/>
          </ac:spMkLst>
        </pc:spChg>
        <pc:spChg chg="mod">
          <ac:chgData name="Nielfi, Antonino (DPS)" userId="ba0ff0ba-8dde-4465-ac9d-f98c6ae708b1" providerId="ADAL" clId="{A4141096-1B67-40D7-8F5C-BB55C77A92FD}" dt="2024-09-12T23:52:23.308" v="9" actId="1076"/>
          <ac:spMkLst>
            <pc:docMk/>
            <pc:sldMk cId="0" sldId="256"/>
            <ac:spMk id="58" creationId="{00000000-0000-0000-0000-000000000000}"/>
          </ac:spMkLst>
        </pc:spChg>
        <pc:grpChg chg="mod">
          <ac:chgData name="Nielfi, Antonino (DPS)" userId="ba0ff0ba-8dde-4465-ac9d-f98c6ae708b1" providerId="ADAL" clId="{A4141096-1B67-40D7-8F5C-BB55C77A92FD}" dt="2024-09-12T23:52:23.308" v="9" actId="1076"/>
          <ac:grpSpMkLst>
            <pc:docMk/>
            <pc:sldMk cId="0" sldId="256"/>
            <ac:grpSpMk id="6" creationId="{CBBAD579-8687-1CBF-1B04-BA2F98152EA6}"/>
          </ac:grpSpMkLst>
        </pc:grpChg>
        <pc:picChg chg="mod">
          <ac:chgData name="Nielfi, Antonino (DPS)" userId="ba0ff0ba-8dde-4465-ac9d-f98c6ae708b1" providerId="ADAL" clId="{A4141096-1B67-40D7-8F5C-BB55C77A92FD}" dt="2024-09-12T23:52:23.308" v="9" actId="1076"/>
          <ac:picMkLst>
            <pc:docMk/>
            <pc:sldMk cId="0" sldId="256"/>
            <ac:picMk id="8" creationId="{D7CDEB53-A03B-17CD-2CF8-49FB277F5731}"/>
          </ac:picMkLst>
        </pc:picChg>
        <pc:picChg chg="mod">
          <ac:chgData name="Nielfi, Antonino (DPS)" userId="ba0ff0ba-8dde-4465-ac9d-f98c6ae708b1" providerId="ADAL" clId="{A4141096-1B67-40D7-8F5C-BB55C77A92FD}" dt="2024-09-12T23:52:23.308" v="9" actId="1076"/>
          <ac:picMkLst>
            <pc:docMk/>
            <pc:sldMk cId="0" sldId="256"/>
            <ac:picMk id="9" creationId="{264043B2-4AEA-F825-79BB-1E9FA88F8A5F}"/>
          </ac:picMkLst>
        </pc:picChg>
        <pc:picChg chg="add del mod">
          <ac:chgData name="Nielfi, Antonino (DPS)" userId="ba0ff0ba-8dde-4465-ac9d-f98c6ae708b1" providerId="ADAL" clId="{A4141096-1B67-40D7-8F5C-BB55C77A92FD}" dt="2024-09-12T23:52:09.716" v="8" actId="478"/>
          <ac:picMkLst>
            <pc:docMk/>
            <pc:sldMk cId="0" sldId="256"/>
            <ac:picMk id="10" creationId="{C5943B77-AE91-418B-67A7-C3BD544FE526}"/>
          </ac:picMkLst>
        </pc:picChg>
      </pc:sldChg>
      <pc:sldChg chg="addSp modSp mod">
        <pc:chgData name="Nielfi, Antonino (DPS)" userId="ba0ff0ba-8dde-4465-ac9d-f98c6ae708b1" providerId="ADAL" clId="{A4141096-1B67-40D7-8F5C-BB55C77A92FD}" dt="2024-09-12T23:50:52.141" v="5" actId="1076"/>
        <pc:sldMkLst>
          <pc:docMk/>
          <pc:sldMk cId="1290791391" sldId="271"/>
        </pc:sldMkLst>
        <pc:spChg chg="mod">
          <ac:chgData name="Nielfi, Antonino (DPS)" userId="ba0ff0ba-8dde-4465-ac9d-f98c6ae708b1" providerId="ADAL" clId="{A4141096-1B67-40D7-8F5C-BB55C77A92FD}" dt="2024-09-12T23:50:52.141" v="5" actId="1076"/>
          <ac:spMkLst>
            <pc:docMk/>
            <pc:sldMk cId="1290791391" sldId="271"/>
            <ac:spMk id="5" creationId="{E4DE9E16-0E95-0D42-7DF2-0E3358953114}"/>
          </ac:spMkLst>
        </pc:spChg>
        <pc:picChg chg="add mod">
          <ac:chgData name="Nielfi, Antonino (DPS)" userId="ba0ff0ba-8dde-4465-ac9d-f98c6ae708b1" providerId="ADAL" clId="{A4141096-1B67-40D7-8F5C-BB55C77A92FD}" dt="2024-09-12T23:50:40.238" v="3" actId="1076"/>
          <ac:picMkLst>
            <pc:docMk/>
            <pc:sldMk cId="1290791391" sldId="271"/>
            <ac:picMk id="7" creationId="{8C9C35F1-BE57-3976-DEE6-6FEA811932F5}"/>
          </ac:picMkLst>
        </pc:picChg>
      </pc:sldChg>
    </pc:docChg>
  </pc:docChgLst>
  <pc:docChgLst>
    <pc:chgData name="Lauren Zamalis" userId="S::lauren.zamalis@parliament.govt.nz::15176a6d-ad4f-4172-8b24-0e484659524f" providerId="AD" clId="Web-{8AEB8D74-16B0-89A0-299E-5FD970925BDD}"/>
    <pc:docChg chg="addSld sldOrd">
      <pc:chgData name="Lauren Zamalis" userId="S::lauren.zamalis@parliament.govt.nz::15176a6d-ad4f-4172-8b24-0e484659524f" providerId="AD" clId="Web-{8AEB8D74-16B0-89A0-299E-5FD970925BDD}" dt="2024-10-02T09:33:58.726" v="1"/>
      <pc:docMkLst>
        <pc:docMk/>
      </pc:docMkLst>
      <pc:sldChg chg="add ord">
        <pc:chgData name="Lauren Zamalis" userId="S::lauren.zamalis@parliament.govt.nz::15176a6d-ad4f-4172-8b24-0e484659524f" providerId="AD" clId="Web-{8AEB8D74-16B0-89A0-299E-5FD970925BDD}" dt="2024-10-02T09:33:58.726" v="1"/>
        <pc:sldMkLst>
          <pc:docMk/>
          <pc:sldMk cId="2517500523" sldId="27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/>
              <a:t>`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72B28-2786-42F9-AEFA-D8359C365BFD}" type="slidenum">
              <a:rPr lang="en-NZ" smtClean="0"/>
              <a:t>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883632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f6297e6421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2f6297e6421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f6297e6421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f6297e6421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f6297e6421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f6297e6421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f62a244143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f62a244143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f62a244143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f62a244143_0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f62a244143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f62a244143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f6297e6421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2f6297e6421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f6297e6421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2f6297e6421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f6297e6421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f6297e6421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f6297e6421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f6297e6421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f6297e6421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f6297e6421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f6297e6421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f6297e6421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f64c621e9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f64c621e90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f6297e6421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f6297e6421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fd.org/ai-guidelines-parliaments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building with columns and trees&#10;&#10;Description automatically generated">
            <a:extLst>
              <a:ext uri="{FF2B5EF4-FFF2-40B4-BE49-F238E27FC236}">
                <a16:creationId xmlns:a16="http://schemas.microsoft.com/office/drawing/2014/main" id="{EE3186A7-2837-FE9C-F240-26B6837691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b="14198"/>
          <a:stretch/>
        </p:blipFill>
        <p:spPr>
          <a:xfrm>
            <a:off x="-29130" y="-38311"/>
            <a:ext cx="9178427" cy="5250119"/>
          </a:xfrm>
          <a:prstGeom prst="rect">
            <a:avLst/>
          </a:prstGeom>
        </p:spPr>
      </p:pic>
      <p:pic>
        <p:nvPicPr>
          <p:cNvPr id="16" name="Picture 15" descr="A blue and black background&#10;&#10;Description automatically generated">
            <a:extLst>
              <a:ext uri="{FF2B5EF4-FFF2-40B4-BE49-F238E27FC236}">
                <a16:creationId xmlns:a16="http://schemas.microsoft.com/office/drawing/2014/main" id="{83D9D66C-7CDC-957A-D7C1-91FD34C1FC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937" b="-2051"/>
          <a:stretch/>
        </p:blipFill>
        <p:spPr>
          <a:xfrm>
            <a:off x="3312052" y="-6751"/>
            <a:ext cx="5829300" cy="3870412"/>
          </a:xfrm>
          <a:prstGeom prst="rect">
            <a:avLst/>
          </a:prstGeom>
        </p:spPr>
      </p:pic>
      <p:pic>
        <p:nvPicPr>
          <p:cNvPr id="14" name="Picture 13" descr="A close-up of a white object&#10;&#10;Description automatically generated">
            <a:extLst>
              <a:ext uri="{FF2B5EF4-FFF2-40B4-BE49-F238E27FC236}">
                <a16:creationId xmlns:a16="http://schemas.microsoft.com/office/drawing/2014/main" id="{76AEEFF1-1FED-1CDF-0F51-B450DC8506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3694" y="-82723"/>
            <a:ext cx="9185046" cy="479059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0D40795-9538-0635-7EA9-8846ED21AB6F}"/>
              </a:ext>
            </a:extLst>
          </p:cNvPr>
          <p:cNvSpPr/>
          <p:nvPr/>
        </p:nvSpPr>
        <p:spPr>
          <a:xfrm>
            <a:off x="2649" y="4707874"/>
            <a:ext cx="9146648" cy="96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7781B6-BF3C-AD0A-A6DD-4421CE4A4142}"/>
              </a:ext>
            </a:extLst>
          </p:cNvPr>
          <p:cNvSpPr txBox="1"/>
          <p:nvPr/>
        </p:nvSpPr>
        <p:spPr>
          <a:xfrm>
            <a:off x="284206" y="324261"/>
            <a:ext cx="8360159" cy="4097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50"/>
              </a:spcBef>
            </a:pPr>
            <a:r>
              <a:rPr lang="en-NZ" sz="2700" b="1">
                <a:solidFill>
                  <a:schemeClr val="accent5">
                    <a:lumMod val="75000"/>
                  </a:schemeClr>
                </a:solidFill>
                <a:latin typeface="Open Sans" panose="020B0606030504020204" pitchFamily="34" charset="0"/>
              </a:rPr>
              <a:t>PANEL DISCUSSION</a:t>
            </a:r>
            <a:endParaRPr lang="en-NZ" sz="2700" b="1">
              <a:solidFill>
                <a:schemeClr val="accent5">
                  <a:lumMod val="75000"/>
                </a:schemeClr>
              </a:solidFill>
              <a:effectLst/>
              <a:latin typeface="Open Sans" panose="020B0606030504020204" pitchFamily="34" charset="0"/>
            </a:endParaRPr>
          </a:p>
          <a:p>
            <a:pPr>
              <a:spcBef>
                <a:spcPts val="450"/>
              </a:spcBef>
            </a:pPr>
            <a:r>
              <a:rPr lang="en-NZ" sz="3600" b="1">
                <a:solidFill>
                  <a:srgbClr val="153F6B"/>
                </a:solidFill>
                <a:latin typeface="Open Sans" panose="020B0606030504020204" pitchFamily="34" charset="0"/>
              </a:rPr>
              <a:t>Parliaments and artificial intelligence</a:t>
            </a:r>
            <a:endParaRPr lang="en-NZ" sz="3600" b="1">
              <a:solidFill>
                <a:srgbClr val="153F6B"/>
              </a:solidFill>
              <a:effectLst/>
              <a:latin typeface="Open Sans" panose="020B0606030504020204" pitchFamily="34" charset="0"/>
            </a:endParaRPr>
          </a:p>
          <a:p>
            <a:br>
              <a:rPr lang="en-NZ" sz="15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</a:rPr>
            </a:br>
            <a:r>
              <a:rPr lang="en-NZ" sz="2400" b="1">
                <a:solidFill>
                  <a:srgbClr val="153F6B"/>
                </a:solidFill>
                <a:latin typeface="Open Sans" panose="020B0606030504020204" pitchFamily="34" charset="0"/>
              </a:rPr>
              <a:t>Caitlin Connally, </a:t>
            </a:r>
            <a:r>
              <a:rPr lang="en-NZ" sz="2400">
                <a:solidFill>
                  <a:srgbClr val="153F6B"/>
                </a:solidFill>
                <a:latin typeface="Open Sans" panose="020B0606030504020204" pitchFamily="34" charset="0"/>
              </a:rPr>
              <a:t>Inquiry Officer (Standing Committees)</a:t>
            </a:r>
            <a:r>
              <a:rPr lang="en-NZ" sz="2400" b="1">
                <a:solidFill>
                  <a:srgbClr val="153F6B"/>
                </a:solidFill>
                <a:latin typeface="Open Sans" panose="020B0606030504020204" pitchFamily="34" charset="0"/>
              </a:rPr>
              <a:t> </a:t>
            </a:r>
            <a:r>
              <a:rPr lang="en-NZ" sz="2400" i="1">
                <a:solidFill>
                  <a:srgbClr val="153F6B"/>
                </a:solidFill>
                <a:latin typeface="Open Sans" panose="020B0606030504020204" pitchFamily="34" charset="0"/>
              </a:rPr>
              <a:t>Parliament of Victoria</a:t>
            </a:r>
          </a:p>
          <a:p>
            <a:r>
              <a:rPr lang="en-NZ" sz="2400" b="1">
                <a:solidFill>
                  <a:srgbClr val="153F6B"/>
                </a:solidFill>
                <a:latin typeface="Open Sans" panose="020B0606030504020204" pitchFamily="34" charset="0"/>
              </a:rPr>
              <a:t>Dr Antonino Nielfi, </a:t>
            </a:r>
            <a:r>
              <a:rPr lang="en-NZ" sz="2400">
                <a:solidFill>
                  <a:srgbClr val="153F6B"/>
                </a:solidFill>
                <a:latin typeface="Open Sans" panose="020B0606030504020204" pitchFamily="34" charset="0"/>
              </a:rPr>
              <a:t>Researcher</a:t>
            </a:r>
          </a:p>
          <a:p>
            <a:r>
              <a:rPr lang="en-NZ" sz="2400" i="1">
                <a:solidFill>
                  <a:srgbClr val="153F6B"/>
                </a:solidFill>
                <a:latin typeface="Open Sans" panose="020B0606030504020204" pitchFamily="34" charset="0"/>
              </a:rPr>
              <a:t>Parliament of Australia</a:t>
            </a:r>
          </a:p>
          <a:p>
            <a:endParaRPr lang="en-NZ" sz="2400" b="1">
              <a:solidFill>
                <a:srgbClr val="153F6B"/>
              </a:solidFill>
              <a:effectLst/>
              <a:latin typeface="Open Sans" panose="020B0606030504020204" pitchFamily="34" charset="0"/>
            </a:endParaRPr>
          </a:p>
          <a:p>
            <a:r>
              <a:rPr lang="en-NZ" sz="2400" b="1">
                <a:solidFill>
                  <a:srgbClr val="153F6B"/>
                </a:solidFill>
                <a:latin typeface="Open Sans" panose="020B0606030504020204" pitchFamily="34" charset="0"/>
              </a:rPr>
              <a:t>Facilitator: Suze Jones, </a:t>
            </a:r>
            <a:r>
              <a:rPr lang="en-NZ" sz="2400">
                <a:solidFill>
                  <a:srgbClr val="153F6B"/>
                </a:solidFill>
                <a:latin typeface="Open Sans" panose="020B0606030504020204" pitchFamily="34" charset="0"/>
              </a:rPr>
              <a:t>Deputy Clerk of the House</a:t>
            </a:r>
            <a:endParaRPr lang="en-NZ" sz="2400">
              <a:solidFill>
                <a:schemeClr val="bg1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A7297F-1195-7953-828C-384A7BA77B9D}"/>
              </a:ext>
            </a:extLst>
          </p:cNvPr>
          <p:cNvSpPr/>
          <p:nvPr/>
        </p:nvSpPr>
        <p:spPr>
          <a:xfrm>
            <a:off x="-22511" y="4707874"/>
            <a:ext cx="9178427" cy="503934"/>
          </a:xfrm>
          <a:prstGeom prst="rect">
            <a:avLst/>
          </a:prstGeom>
          <a:solidFill>
            <a:srgbClr val="153F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A07FB92-959E-88E8-1F92-22A4BA433A4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248" y="4776775"/>
            <a:ext cx="1057117" cy="2988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EB8A07A-AC67-D9EC-D1EE-187ECA28949E}"/>
              </a:ext>
            </a:extLst>
          </p:cNvPr>
          <p:cNvSpPr txBox="1"/>
          <p:nvPr/>
        </p:nvSpPr>
        <p:spPr>
          <a:xfrm>
            <a:off x="6465211" y="4804825"/>
            <a:ext cx="255754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NZ" sz="900" b="1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New Zealand Chapter</a:t>
            </a:r>
            <a:endParaRPr lang="en-NZ" sz="900">
              <a:solidFill>
                <a:schemeClr val="bg1"/>
              </a:solidFill>
              <a:effectLst/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5005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/>
              <a:t>AGI and human autonomy</a:t>
            </a:r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821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0200" algn="l" rtl="0">
              <a:spcBef>
                <a:spcPts val="1200"/>
              </a:spcBef>
              <a:spcAft>
                <a:spcPts val="0"/>
              </a:spcAft>
              <a:buSzPts val="1600"/>
              <a:buAutoNum type="arabicPeriod"/>
            </a:pPr>
            <a:r>
              <a:rPr lang="el" sz="1600"/>
              <a:t>Promotion of human autonomy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l" sz="1600"/>
              <a:t>Ethical requirements for designers and developers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l" sz="1600"/>
              <a:t>Recognition of AGI as a real prospect</a:t>
            </a:r>
            <a:endParaRPr sz="11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24" name="Google Shape;124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10</a:t>
            </a:fld>
            <a:endParaRPr/>
          </a:p>
        </p:txBody>
      </p:sp>
      <p:pic>
        <p:nvPicPr>
          <p:cNvPr id="125" name="Google Shape;12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2543" y="0"/>
            <a:ext cx="389146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/>
              <a:t>Privacy and security</a:t>
            </a:r>
            <a:endParaRPr/>
          </a:p>
        </p:txBody>
      </p:sp>
      <p:sp>
        <p:nvSpPr>
          <p:cNvPr id="131" name="Google Shape;131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908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marR="0" lvl="0" indent="-3302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600"/>
              <a:buAutoNum type="arabicPeriod"/>
            </a:pPr>
            <a:r>
              <a:rPr lang="el" sz="1600"/>
              <a:t>Embedding safety and robust security features</a:t>
            </a:r>
            <a:endParaRPr sz="1600"/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l" sz="1600"/>
              <a:t>Including privacy-by-design concepts</a:t>
            </a:r>
            <a:endParaRPr sz="1600"/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l" sz="1600"/>
              <a:t>Secure processing of personally identifiable information</a:t>
            </a:r>
            <a:endParaRPr sz="1600"/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l" sz="1600"/>
              <a:t>Outsourcing considerations</a:t>
            </a:r>
            <a:endParaRPr sz="1600"/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l" sz="1600"/>
              <a:t>Consideration of data sovereignty issues</a:t>
            </a:r>
            <a:endParaRPr sz="1600"/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l" sz="1600"/>
              <a:t>Ensuring the integrity of source material</a:t>
            </a:r>
            <a:endParaRPr sz="1600"/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l" sz="1600"/>
              <a:t>Risk of overreliance on AI</a:t>
            </a:r>
            <a:endParaRPr sz="1600"/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l" sz="1600"/>
              <a:t>Securing training and testing data</a:t>
            </a:r>
            <a:endParaRPr sz="1600"/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l" sz="1600"/>
              <a:t>Human oversight in security decisions</a:t>
            </a:r>
            <a:endParaRPr/>
          </a:p>
        </p:txBody>
      </p:sp>
      <p:sp>
        <p:nvSpPr>
          <p:cNvPr id="132" name="Google Shape;132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11</a:t>
            </a:fld>
            <a:endParaRPr/>
          </a:p>
        </p:txBody>
      </p:sp>
      <p:pic>
        <p:nvPicPr>
          <p:cNvPr id="133" name="Google Shape;13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0096" y="0"/>
            <a:ext cx="3923908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/>
              <a:t>Governance and oversight</a:t>
            </a:r>
            <a:endParaRPr/>
          </a:p>
        </p:txBody>
      </p:sp>
      <p:sp>
        <p:nvSpPr>
          <p:cNvPr id="139" name="Google Shape;139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841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0200" algn="l" rtl="0">
              <a:spcBef>
                <a:spcPts val="1200"/>
              </a:spcBef>
              <a:spcAft>
                <a:spcPts val="0"/>
              </a:spcAft>
              <a:buSzPts val="1600"/>
              <a:buAutoNum type="arabicPeriod"/>
            </a:pPr>
            <a:r>
              <a:rPr lang="el" sz="1600"/>
              <a:t>Integration into a broader digital parliamentary strategy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l" sz="1600"/>
              <a:t>Efficient data governance and management protocols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l" sz="1600"/>
              <a:t>Establishing a parliamentary ethical oversight body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l" sz="1600"/>
              <a:t>Assessing the effects of parliamentary AI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l" sz="1600"/>
              <a:t>Securing access to and control over the data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l" sz="1600"/>
              <a:t>Cooperation with stakeholders </a:t>
            </a:r>
            <a:endParaRPr sz="11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40" name="Google Shape;140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12</a:t>
            </a:fld>
            <a:endParaRPr/>
          </a:p>
        </p:txBody>
      </p:sp>
      <p:pic>
        <p:nvPicPr>
          <p:cNvPr id="141" name="Google Shape;14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4661" y="0"/>
            <a:ext cx="407932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/>
              <a:t>System design and operation</a:t>
            </a:r>
            <a:endParaRPr/>
          </a:p>
        </p:txBody>
      </p:sp>
      <p:sp>
        <p:nvSpPr>
          <p:cNvPr id="147" name="Google Shape;147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907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marR="0" lvl="0" indent="-3302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600"/>
              <a:buAutoNum type="arabicPeriod"/>
            </a:pPr>
            <a:r>
              <a:rPr lang="el" sz="1600"/>
              <a:t>Implementing standardised data schemes and processes</a:t>
            </a:r>
            <a:endParaRPr sz="1600"/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l" sz="1600"/>
              <a:t>Emphasising AI algorithms' explainability</a:t>
            </a:r>
            <a:endParaRPr sz="1600"/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l" sz="1600"/>
              <a:t>Building robust and reliable AI systems</a:t>
            </a:r>
            <a:endParaRPr sz="1600"/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l" sz="1600"/>
              <a:t>Regulating the use and deployment of AI systems</a:t>
            </a:r>
            <a:endParaRPr sz="1600"/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l" sz="1600"/>
              <a:t>Assessing risk</a:t>
            </a:r>
            <a:endParaRPr sz="1600"/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l" sz="1600"/>
              <a:t>Monitoring and evaluating AI systems</a:t>
            </a:r>
            <a:endParaRPr sz="1600"/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l" sz="1600"/>
              <a:t>Agreeing minimum accuracy levels</a:t>
            </a:r>
            <a:endParaRPr sz="11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48" name="Google Shape;148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13</a:t>
            </a:fld>
            <a:endParaRPr/>
          </a:p>
        </p:txBody>
      </p:sp>
      <p:pic>
        <p:nvPicPr>
          <p:cNvPr id="149" name="Google Shape;14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9401" y="0"/>
            <a:ext cx="392459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/>
              <a:t>Capacity building and education</a:t>
            </a:r>
            <a:endParaRPr/>
          </a:p>
        </p:txBody>
      </p:sp>
      <p:sp>
        <p:nvSpPr>
          <p:cNvPr id="155" name="Google Shape;155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851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0200" algn="l" rtl="0">
              <a:spcBef>
                <a:spcPts val="1200"/>
              </a:spcBef>
              <a:spcAft>
                <a:spcPts val="0"/>
              </a:spcAft>
              <a:buSzPts val="1600"/>
              <a:buAutoNum type="arabicPeriod"/>
            </a:pPr>
            <a:r>
              <a:rPr lang="el" sz="1600"/>
              <a:t>Establishing expert teams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l" sz="1600"/>
              <a:t>Organising training programmes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l" sz="1600"/>
              <a:t>Supporting knowledge exchange and cooperation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l" sz="1600"/>
              <a:t>Documenting AI-related activities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l" sz="1600"/>
              <a:t>Public education about the use and limits of AI in parliament</a:t>
            </a:r>
            <a:endParaRPr sz="16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600"/>
          </a:p>
        </p:txBody>
      </p:sp>
      <p:sp>
        <p:nvSpPr>
          <p:cNvPr id="156" name="Google Shape;156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14</a:t>
            </a:fld>
            <a:endParaRPr/>
          </a:p>
        </p:txBody>
      </p:sp>
      <p:pic>
        <p:nvPicPr>
          <p:cNvPr id="157" name="Google Shape;15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0401" y="0"/>
            <a:ext cx="402359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/>
              <a:t>Translation and dissemination </a:t>
            </a:r>
            <a:endParaRPr/>
          </a:p>
        </p:txBody>
      </p:sp>
      <p:sp>
        <p:nvSpPr>
          <p:cNvPr id="163" name="Google Shape;163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2105" algn="l" rtl="0">
              <a:spcBef>
                <a:spcPts val="0"/>
              </a:spcBef>
              <a:spcAft>
                <a:spcPts val="0"/>
              </a:spcAft>
              <a:buSzPts val="1630"/>
              <a:buChar char="●"/>
            </a:pPr>
            <a:r>
              <a:rPr lang="el" sz="1629"/>
              <a:t>Ensure global dissemination and outreach </a:t>
            </a:r>
            <a:endParaRPr sz="1629"/>
          </a:p>
          <a:p>
            <a:pPr marL="457200" lvl="0" indent="-332105" algn="l" rtl="0">
              <a:spcBef>
                <a:spcPts val="0"/>
              </a:spcBef>
              <a:spcAft>
                <a:spcPts val="0"/>
              </a:spcAft>
              <a:buSzPts val="1630"/>
              <a:buChar char="●"/>
            </a:pPr>
            <a:r>
              <a:rPr lang="el" sz="1629"/>
              <a:t>Translations in multiple languages:</a:t>
            </a:r>
            <a:endParaRPr sz="1629"/>
          </a:p>
          <a:p>
            <a:pPr marL="914400" lvl="1" indent="-332105" algn="l" rtl="0">
              <a:spcBef>
                <a:spcPts val="0"/>
              </a:spcBef>
              <a:spcAft>
                <a:spcPts val="0"/>
              </a:spcAft>
              <a:buSzPts val="1630"/>
              <a:buChar char="○"/>
            </a:pPr>
            <a:r>
              <a:rPr lang="el" sz="1629"/>
              <a:t>Initiated: German, Greek, Spanish </a:t>
            </a:r>
            <a:endParaRPr sz="1629"/>
          </a:p>
          <a:p>
            <a:pPr marL="914400" lvl="1" indent="-332105" algn="l" rtl="0">
              <a:spcBef>
                <a:spcPts val="0"/>
              </a:spcBef>
              <a:spcAft>
                <a:spcPts val="0"/>
              </a:spcAft>
              <a:buSzPts val="1630"/>
              <a:buChar char="○"/>
            </a:pPr>
            <a:r>
              <a:rPr lang="el" sz="1629"/>
              <a:t>Planned: Arabic, French, Hebrew, Italian, Portuguese </a:t>
            </a:r>
            <a:endParaRPr sz="1629"/>
          </a:p>
          <a:p>
            <a:pPr marL="457200" lvl="0" indent="-332105" algn="l" rtl="0">
              <a:spcBef>
                <a:spcPts val="0"/>
              </a:spcBef>
              <a:spcAft>
                <a:spcPts val="0"/>
              </a:spcAft>
              <a:buSzPts val="1630"/>
              <a:buChar char="●"/>
            </a:pPr>
            <a:r>
              <a:rPr lang="el" sz="1629"/>
              <a:t>Presentation and discussion in international fora</a:t>
            </a:r>
            <a:endParaRPr sz="1629"/>
          </a:p>
          <a:p>
            <a:pPr marL="457200" lvl="0" indent="-332105" algn="l" rtl="0">
              <a:spcBef>
                <a:spcPts val="0"/>
              </a:spcBef>
              <a:spcAft>
                <a:spcPts val="0"/>
              </a:spcAft>
              <a:buSzPts val="1630"/>
              <a:buChar char="●"/>
            </a:pPr>
            <a:r>
              <a:rPr lang="el" sz="1629"/>
              <a:t>Collaboration with IPU and several IPIs</a:t>
            </a:r>
            <a:endParaRPr sz="1629"/>
          </a:p>
        </p:txBody>
      </p:sp>
      <p:sp>
        <p:nvSpPr>
          <p:cNvPr id="164" name="Google Shape;164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15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/>
              <a:t>Further development and improvements </a:t>
            </a:r>
            <a:endParaRPr/>
          </a:p>
        </p:txBody>
      </p:sp>
      <p:sp>
        <p:nvSpPr>
          <p:cNvPr id="171" name="Google Shape;171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l" sz="1629" dirty="0"/>
              <a:t>Draw from existing knowledge to refine and expand the guidelines</a:t>
            </a:r>
            <a:endParaRPr sz="1629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l" sz="1629" dirty="0"/>
              <a:t>Update the guidelines with continuous input from experts in parliamentary affairs</a:t>
            </a:r>
            <a:endParaRPr sz="1629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l" sz="1629" dirty="0"/>
              <a:t>Allow for adaptation to new challenges and advancements in AI technology</a:t>
            </a:r>
            <a:endParaRPr sz="1629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l" sz="1629" dirty="0"/>
              <a:t>Organize international interactive workshops </a:t>
            </a:r>
            <a:endParaRPr sz="1629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l" sz="1629" dirty="0"/>
              <a:t>Support individual parliaments to meet specific their needs</a:t>
            </a:r>
            <a:endParaRPr sz="1629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l" sz="1629" dirty="0"/>
              <a:t>Synthesize human intelligence with advanced AI capabilities, such as LLMs</a:t>
            </a:r>
            <a:endParaRPr sz="1629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l" sz="1629" dirty="0"/>
              <a:t>Apply design thinking principles to focus on user-centric aspects</a:t>
            </a:r>
            <a:endParaRPr sz="1600" dirty="0"/>
          </a:p>
        </p:txBody>
      </p:sp>
      <p:sp>
        <p:nvSpPr>
          <p:cNvPr id="172" name="Google Shape;172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16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02E2A6-A463-CCFF-DE49-912C36F43B0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 smtClean="0"/>
              <a:t>17</a:t>
            </a:fld>
            <a:endParaRPr lang="el"/>
          </a:p>
        </p:txBody>
      </p:sp>
      <p:sp>
        <p:nvSpPr>
          <p:cNvPr id="4" name="Google Shape;170;p27">
            <a:extLst>
              <a:ext uri="{FF2B5EF4-FFF2-40B4-BE49-F238E27FC236}">
                <a16:creationId xmlns:a16="http://schemas.microsoft.com/office/drawing/2014/main" id="{D2E989E5-7A69-9AE4-D36B-2E700E508F2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21464" y="2175854"/>
            <a:ext cx="386841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To take part in this project</a:t>
            </a:r>
            <a:endParaRPr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6D6439-3B39-E939-4089-79A9A2B22103}"/>
              </a:ext>
            </a:extLst>
          </p:cNvPr>
          <p:cNvSpPr txBox="1"/>
          <p:nvPr/>
        </p:nvSpPr>
        <p:spPr>
          <a:xfrm>
            <a:off x="2269671" y="2786488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Email: antonino.nielfi@aph.gov.au</a:t>
            </a:r>
            <a:endParaRPr lang="en-A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DE9E16-0E95-0D42-7DF2-0E3358953114}"/>
              </a:ext>
            </a:extLst>
          </p:cNvPr>
          <p:cNvSpPr txBox="1"/>
          <p:nvPr/>
        </p:nvSpPr>
        <p:spPr>
          <a:xfrm>
            <a:off x="2286000" y="3802618"/>
            <a:ext cx="4572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1400" b="0" i="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yne"/>
              </a:rPr>
              <a:t>Disclaimer: The information and views set out in this presentation are only those of the author and do not necessarily reflect the official opinion of his institution.</a:t>
            </a:r>
            <a:endParaRPr lang="en-A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Picture 4" descr="A crowdsourcing initiative">
            <a:extLst>
              <a:ext uri="{FF2B5EF4-FFF2-40B4-BE49-F238E27FC236}">
                <a16:creationId xmlns:a16="http://schemas.microsoft.com/office/drawing/2014/main" id="{8C9C35F1-BE57-3976-DEE6-6FEA81193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578" y="540454"/>
            <a:ext cx="1719614" cy="144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791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837268" y="2553579"/>
            <a:ext cx="3254939" cy="6024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500" dirty="0"/>
              <a:t>Dr </a:t>
            </a:r>
            <a:r>
              <a:rPr lang="en-US" sz="1500" dirty="0"/>
              <a:t>Antonino Nielfi</a:t>
            </a:r>
            <a:r>
              <a:rPr lang="el" sz="1500" dirty="0"/>
              <a:t>,</a:t>
            </a:r>
            <a:endParaRPr lang="en-US" sz="15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/>
              <a:t>Parliament of Australia</a:t>
            </a:r>
            <a:endParaRPr sz="1500" dirty="0"/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1"/>
          </p:nvPr>
        </p:nvSpPr>
        <p:spPr>
          <a:xfrm>
            <a:off x="3837268" y="3064887"/>
            <a:ext cx="2280863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0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3</a:t>
            </a:r>
            <a:r>
              <a:rPr lang="el" dirty="0"/>
              <a:t> </a:t>
            </a:r>
            <a:r>
              <a:rPr lang="en-US" dirty="0"/>
              <a:t>October</a:t>
            </a:r>
            <a:r>
              <a:rPr lang="el" dirty="0"/>
              <a:t> 2024</a:t>
            </a:r>
            <a:endParaRPr dirty="0"/>
          </a:p>
        </p:txBody>
      </p:sp>
      <p:pic>
        <p:nvPicPr>
          <p:cNvPr id="3" name="Google Shape;84;p16">
            <a:extLst>
              <a:ext uri="{FF2B5EF4-FFF2-40B4-BE49-F238E27FC236}">
                <a16:creationId xmlns:a16="http://schemas.microsoft.com/office/drawing/2014/main" id="{61051951-7207-B178-7E2F-D62EEF83EE1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3350" y="863550"/>
            <a:ext cx="2429578" cy="34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58;p13">
            <a:extLst>
              <a:ext uri="{FF2B5EF4-FFF2-40B4-BE49-F238E27FC236}">
                <a16:creationId xmlns:a16="http://schemas.microsoft.com/office/drawing/2014/main" id="{8A5630D5-18B8-086A-48C4-6F363D864F60}"/>
              </a:ext>
            </a:extLst>
          </p:cNvPr>
          <p:cNvSpPr txBox="1">
            <a:spLocks/>
          </p:cNvSpPr>
          <p:nvPr/>
        </p:nvSpPr>
        <p:spPr>
          <a:xfrm>
            <a:off x="3837268" y="922895"/>
            <a:ext cx="4193361" cy="1012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l"/>
            <a:r>
              <a:rPr lang="en-US" b="1" dirty="0"/>
              <a:t>The Guidelines for AI in Parliaments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EDE2F5-D8C8-BA5C-2558-70EED45FB712}"/>
              </a:ext>
            </a:extLst>
          </p:cNvPr>
          <p:cNvSpPr txBox="1"/>
          <p:nvPr/>
        </p:nvSpPr>
        <p:spPr>
          <a:xfrm>
            <a:off x="3826994" y="1801687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A project by the OCR Hellenic Team, </a:t>
            </a:r>
          </a:p>
          <a:p>
            <a:r>
              <a:rPr lang="en-US" sz="1200" dirty="0"/>
              <a:t>published by the Westminster Foundation for Democracy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BBAD579-8687-1CBF-1B04-BA2F98152EA6}"/>
              </a:ext>
            </a:extLst>
          </p:cNvPr>
          <p:cNvGrpSpPr/>
          <p:nvPr/>
        </p:nvGrpSpPr>
        <p:grpSpPr>
          <a:xfrm>
            <a:off x="3938235" y="3593445"/>
            <a:ext cx="1526502" cy="523220"/>
            <a:chOff x="4699542" y="2326422"/>
            <a:chExt cx="2662022" cy="912428"/>
          </a:xfrm>
        </p:grpSpPr>
        <p:pic>
          <p:nvPicPr>
            <p:cNvPr id="8" name="Picture 2" descr="upload.wikimedia.org/wikipedia/commons/thumb/6/6e/...">
              <a:extLst>
                <a:ext uri="{FF2B5EF4-FFF2-40B4-BE49-F238E27FC236}">
                  <a16:creationId xmlns:a16="http://schemas.microsoft.com/office/drawing/2014/main" id="{D7CDEB53-A03B-17CD-2CF8-49FB277F57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6790" y="2754436"/>
              <a:ext cx="1274774" cy="484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A crowdsourcing initiative">
              <a:extLst>
                <a:ext uri="{FF2B5EF4-FFF2-40B4-BE49-F238E27FC236}">
                  <a16:creationId xmlns:a16="http://schemas.microsoft.com/office/drawing/2014/main" id="{264043B2-4AEA-F825-79BB-1E9FA88F8A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9542" y="2326422"/>
              <a:ext cx="1085169" cy="912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/>
              <a:t>Structure</a:t>
            </a:r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l" sz="1600"/>
              <a:t>Why do we need guidelines?</a:t>
            </a:r>
            <a:endParaRPr sz="1600"/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l" sz="1600"/>
              <a:t>Development and attributes</a:t>
            </a:r>
            <a:endParaRPr sz="1600"/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l" sz="1600"/>
              <a:t>Guideline section, 1 to 6</a:t>
            </a:r>
            <a:endParaRPr sz="1600"/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l" sz="1600"/>
              <a:t>Translation and dissemination</a:t>
            </a:r>
            <a:endParaRPr sz="1600"/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l" sz="1600"/>
              <a:t>Further development and improvements</a:t>
            </a:r>
            <a:endParaRPr sz="1600"/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l" sz="1600"/>
              <a:t>Contact and disclaimer </a:t>
            </a:r>
            <a:endParaRPr sz="1600"/>
          </a:p>
        </p:txBody>
      </p:sp>
      <p:sp>
        <p:nvSpPr>
          <p:cNvPr id="66" name="Google Shape;66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/>
              <a:t>Why do we need guidelines?</a:t>
            </a:r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3210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30"/>
              <a:buChar char="●"/>
            </a:pPr>
            <a:r>
              <a:rPr lang="el" sz="1629"/>
              <a:t>Ensure responsible AI Integration in parliamentary work</a:t>
            </a:r>
            <a:endParaRPr sz="1629"/>
          </a:p>
          <a:p>
            <a:pPr marL="457200" marR="0" lvl="0" indent="-33210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30"/>
              <a:buChar char="●"/>
            </a:pPr>
            <a:r>
              <a:rPr lang="el" sz="1629"/>
              <a:t>Promote consistency and standardization of AI practices across parliaments</a:t>
            </a:r>
            <a:endParaRPr sz="1629"/>
          </a:p>
          <a:p>
            <a:pPr marL="457200" marR="0" lvl="0" indent="-33210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30"/>
              <a:buChar char="●"/>
            </a:pPr>
            <a:r>
              <a:rPr lang="el" sz="1629"/>
              <a:t>Ensure ethical conduct in the use of AI</a:t>
            </a:r>
            <a:endParaRPr sz="1629"/>
          </a:p>
          <a:p>
            <a:pPr marL="457200" marR="0" lvl="0" indent="-33210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30"/>
              <a:buChar char="●"/>
            </a:pPr>
            <a:r>
              <a:rPr lang="el" sz="1629"/>
              <a:t>Help share best practices so that successful AI solutions can be reproduced in other parliaments and institutions</a:t>
            </a:r>
            <a:endParaRPr sz="1629"/>
          </a:p>
          <a:p>
            <a:pPr marL="457200" marR="0" lvl="0" indent="-33210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30"/>
              <a:buChar char="●"/>
            </a:pPr>
            <a:r>
              <a:rPr lang="el" sz="1629"/>
              <a:t>Align with democratic principles and societal needs promoting public trust in parliamentary processes</a:t>
            </a:r>
            <a:endParaRPr sz="1629"/>
          </a:p>
        </p:txBody>
      </p:sp>
      <p:sp>
        <p:nvSpPr>
          <p:cNvPr id="74" name="Google Shape;74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/>
              <a:t>Development and attributes</a:t>
            </a:r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l" sz="1600" dirty="0"/>
              <a:t>40 guidelines grouped in 6 sections</a:t>
            </a:r>
            <a:endParaRPr sz="1600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l" sz="1600" dirty="0"/>
              <a:t>Published by Westminster Foundation for Democracy</a:t>
            </a:r>
            <a:endParaRPr sz="1600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l" sz="1600" dirty="0"/>
              <a:t>Developed by: </a:t>
            </a:r>
            <a:endParaRPr sz="1600" dirty="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l" sz="1600" dirty="0"/>
              <a:t>Hellenic OCR Team members</a:t>
            </a:r>
            <a:endParaRPr sz="1600" dirty="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l" sz="1600" dirty="0"/>
              <a:t>partner institutions and</a:t>
            </a:r>
            <a:endParaRPr sz="1600" dirty="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l" sz="1600" dirty="0"/>
              <a:t>international experts</a:t>
            </a:r>
            <a:endParaRPr sz="1600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l" sz="1600" dirty="0"/>
              <a:t>22 parliamentary experts from 16 countries</a:t>
            </a:r>
            <a:endParaRPr sz="1600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l" sz="1600" dirty="0"/>
              <a:t>Multi-disciplinary and cross-sector development</a:t>
            </a:r>
            <a:endParaRPr sz="1600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l" sz="1600" dirty="0"/>
              <a:t>Download: </a:t>
            </a:r>
            <a:r>
              <a:rPr lang="el" sz="1600" u="sng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https://www.wfd.org/ai-guidelines-parliaments</a:t>
            </a:r>
            <a:endParaRPr sz="1600" dirty="0"/>
          </a:p>
        </p:txBody>
      </p:sp>
      <p:sp>
        <p:nvSpPr>
          <p:cNvPr id="82" name="Google Shape;82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5</a:t>
            </a:fld>
            <a:endParaRPr/>
          </a:p>
        </p:txBody>
      </p:sp>
      <p:pic>
        <p:nvPicPr>
          <p:cNvPr id="84" name="Google Shape;8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02310" y="565525"/>
            <a:ext cx="2429578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/>
              <a:t>Guideline authors</a:t>
            </a:r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body" idx="1"/>
          </p:nvPr>
        </p:nvSpPr>
        <p:spPr>
          <a:xfrm>
            <a:off x="-119625" y="1152475"/>
            <a:ext cx="5173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l" sz="1400"/>
              <a:t>Fotios Fitsilis, Hellenic Parliament</a:t>
            </a:r>
            <a:endParaRPr sz="1400"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l" sz="1400"/>
              <a:t>Jörn von Lucke, Zeppelin University</a:t>
            </a:r>
            <a:endParaRPr sz="1400"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l" sz="1400"/>
              <a:t>George Mikros, Hamad Bin Khalifa University</a:t>
            </a:r>
            <a:endParaRPr sz="1400"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l" sz="1400"/>
              <a:t>Monica Palmirani, University of Bologna</a:t>
            </a:r>
            <a:endParaRPr sz="1400"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l" sz="1400"/>
              <a:t>Alex Read, Chief Technical Specialist, UNDP</a:t>
            </a:r>
            <a:endParaRPr sz="1400"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l" sz="1400"/>
              <a:t>Günther Schefbeck, Parliament of Austria</a:t>
            </a:r>
            <a:endParaRPr sz="1400"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l" sz="1400"/>
              <a:t>Alicia Pastor y Camarasa, University of Lausanne</a:t>
            </a:r>
            <a:endParaRPr sz="1400"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l" sz="1400"/>
              <a:t>Stéphane Gagnon, Université du Québec en Outaouais</a:t>
            </a:r>
            <a:endParaRPr sz="1400"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l" sz="1400"/>
              <a:t>João Alberto de Oliveira Lima, Federal Senate of Brazil</a:t>
            </a:r>
            <a:endParaRPr sz="1400"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l" sz="1400"/>
              <a:t>Antonino Nielfi, Parliament of Australia</a:t>
            </a:r>
            <a:endParaRPr sz="1400"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l" sz="1400"/>
              <a:t>Georgios Theodorakopoulos, State Legal Council, GR</a:t>
            </a:r>
            <a:endParaRPr sz="1400"/>
          </a:p>
        </p:txBody>
      </p:sp>
      <p:sp>
        <p:nvSpPr>
          <p:cNvPr id="92" name="Google Shape;92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6</a:t>
            </a:fld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body" idx="1"/>
          </p:nvPr>
        </p:nvSpPr>
        <p:spPr>
          <a:xfrm>
            <a:off x="4698300" y="1152475"/>
            <a:ext cx="4681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l" sz="1400"/>
              <a:t>Marina Cueto Aparicio, Senado de España</a:t>
            </a:r>
            <a:endParaRPr sz="1400"/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l" sz="1400"/>
              <a:t>Juan de Dios Cincunegui, Universidad Austral</a:t>
            </a:r>
            <a:endParaRPr sz="1400"/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l" sz="1400"/>
              <a:t>Ari Hershowitz, Govable.ai</a:t>
            </a:r>
            <a:endParaRPr sz="1400"/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l" sz="1400"/>
              <a:t>Ahto Saks, Parliament of Estonia</a:t>
            </a:r>
            <a:endParaRPr sz="1400"/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l" sz="1400"/>
              <a:t>Jonas Cekuolis, expert on parliamentary development</a:t>
            </a:r>
            <a:endParaRPr sz="1400"/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l" sz="1400"/>
              <a:t>Jonathan Ruckert, NovaWorks Australia</a:t>
            </a:r>
            <a:endParaRPr sz="1400"/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l" sz="1400"/>
              <a:t>Elhanan Schwartz, Israel Ministry of Justice</a:t>
            </a:r>
            <a:endParaRPr sz="1400"/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l" sz="1400"/>
              <a:t>Zsolt Szabó, Károli Gáspár Reformed Church University, Szechenyi Istvan University</a:t>
            </a:r>
            <a:endParaRPr sz="1400"/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l" sz="1400"/>
              <a:t>Nicola Lupo, LUISS University</a:t>
            </a:r>
            <a:endParaRPr sz="1400"/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l" sz="1400"/>
              <a:t>Marci Harris, POPVOX Foundation</a:t>
            </a:r>
            <a:endParaRPr sz="14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/>
              <a:t>Guidelines sectors</a:t>
            </a:r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0200" algn="l" rtl="0"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lang="el" sz="1629"/>
              <a:t>Ethical principles</a:t>
            </a:r>
            <a:endParaRPr sz="1629"/>
          </a:p>
          <a:p>
            <a:pPr marL="457200" lvl="0" indent="-332105" algn="l" rtl="0">
              <a:spcBef>
                <a:spcPts val="0"/>
              </a:spcBef>
              <a:spcAft>
                <a:spcPts val="0"/>
              </a:spcAft>
              <a:buSzPts val="1630"/>
              <a:buChar char="●"/>
            </a:pPr>
            <a:r>
              <a:rPr lang="el" sz="1629"/>
              <a:t>Artificial general intelligence (AGI)</a:t>
            </a:r>
            <a:endParaRPr sz="1629"/>
          </a:p>
          <a:p>
            <a:pPr marL="457200" lvl="0" indent="-332105" algn="l" rtl="0">
              <a:spcBef>
                <a:spcPts val="0"/>
              </a:spcBef>
              <a:spcAft>
                <a:spcPts val="0"/>
              </a:spcAft>
              <a:buSzPts val="1630"/>
              <a:buChar char="●"/>
            </a:pPr>
            <a:r>
              <a:rPr lang="el" sz="1629"/>
              <a:t>Privacy and security</a:t>
            </a:r>
            <a:endParaRPr sz="1629"/>
          </a:p>
          <a:p>
            <a:pPr marL="457200" lvl="0" indent="-332105" algn="l" rtl="0">
              <a:spcBef>
                <a:spcPts val="0"/>
              </a:spcBef>
              <a:spcAft>
                <a:spcPts val="0"/>
              </a:spcAft>
              <a:buSzPts val="1630"/>
              <a:buChar char="●"/>
            </a:pPr>
            <a:r>
              <a:rPr lang="el" sz="1629"/>
              <a:t>Governance and oversight</a:t>
            </a:r>
            <a:endParaRPr sz="1629"/>
          </a:p>
          <a:p>
            <a:pPr marL="457200" lvl="0" indent="-332105" algn="l" rtl="0">
              <a:spcBef>
                <a:spcPts val="0"/>
              </a:spcBef>
              <a:spcAft>
                <a:spcPts val="0"/>
              </a:spcAft>
              <a:buSzPts val="1630"/>
              <a:buChar char="●"/>
            </a:pPr>
            <a:r>
              <a:rPr lang="el" sz="1629"/>
              <a:t>System design and operation</a:t>
            </a:r>
            <a:endParaRPr sz="1629"/>
          </a:p>
          <a:p>
            <a:pPr marL="457200" lvl="0" indent="-332105" algn="l" rtl="0">
              <a:spcBef>
                <a:spcPts val="0"/>
              </a:spcBef>
              <a:spcAft>
                <a:spcPts val="0"/>
              </a:spcAft>
              <a:buSzPts val="1630"/>
              <a:buChar char="●"/>
            </a:pPr>
            <a:r>
              <a:rPr lang="el" sz="1629"/>
              <a:t>Capacity building and education</a:t>
            </a:r>
            <a:endParaRPr sz="9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/>
              <a:t>Number of guidelines per section</a:t>
            </a:r>
            <a:endParaRPr/>
          </a:p>
        </p:txBody>
      </p:sp>
      <p:sp>
        <p:nvSpPr>
          <p:cNvPr id="108" name="Google Shape;108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8</a:t>
            </a:fld>
            <a:endParaRPr/>
          </a:p>
        </p:txBody>
      </p:sp>
      <p:pic>
        <p:nvPicPr>
          <p:cNvPr id="109" name="Google Shape;10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8848" y="1182399"/>
            <a:ext cx="7026299" cy="29089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/>
              <a:t>Ethical principles</a:t>
            </a:r>
            <a:endParaRPr/>
          </a:p>
        </p:txBody>
      </p:sp>
      <p:sp>
        <p:nvSpPr>
          <p:cNvPr id="115" name="Google Shape;115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170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302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600"/>
              <a:buAutoNum type="arabicPeriod"/>
            </a:pPr>
            <a:r>
              <a:rPr lang="el" sz="1600"/>
              <a:t>Accountability and transparency</a:t>
            </a:r>
            <a:endParaRPr sz="1600"/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l" sz="1600"/>
              <a:t>Respect for human dignity, rights, and privacy</a:t>
            </a:r>
            <a:endParaRPr sz="1600"/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l" sz="1600"/>
              <a:t>Fairness, equity, and non-discrimination</a:t>
            </a:r>
            <a:endParaRPr sz="1600"/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l" sz="1600"/>
              <a:t>Addressing biases in data and algorithms</a:t>
            </a:r>
            <a:endParaRPr sz="1600"/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l" sz="1600"/>
              <a:t>Upholding intellectual property rights</a:t>
            </a:r>
            <a:endParaRPr sz="1600"/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l" sz="1600"/>
              <a:t>Preservation of human values and cultural diversity</a:t>
            </a:r>
            <a:endParaRPr sz="1600"/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l" sz="1600"/>
              <a:t>Evaluation and mitigation of unintended consequences</a:t>
            </a:r>
            <a:endParaRPr sz="1600"/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l" sz="1600"/>
              <a:t>Public participation and engagement</a:t>
            </a:r>
            <a:endParaRPr sz="1600"/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l" sz="1600"/>
              <a:t>Respect for the rule of law &amp; democratic values</a:t>
            </a:r>
            <a:endParaRPr sz="1600"/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l" sz="1600"/>
              <a:t>Promotion of policy goals</a:t>
            </a:r>
            <a:endParaRPr sz="1600"/>
          </a:p>
        </p:txBody>
      </p:sp>
      <p:sp>
        <p:nvSpPr>
          <p:cNvPr id="116" name="Google Shape;116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9</a:t>
            </a:fld>
            <a:endParaRPr/>
          </a:p>
        </p:txBody>
      </p:sp>
      <p:pic>
        <p:nvPicPr>
          <p:cNvPr id="117" name="Google Shape;11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7456" y="0"/>
            <a:ext cx="395653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748</Words>
  <Application>Microsoft Office PowerPoint</Application>
  <PresentationFormat>On-screen Show (16:9)</PresentationFormat>
  <Paragraphs>138</Paragraphs>
  <Slides>17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Simple Light</vt:lpstr>
      <vt:lpstr>PowerPoint Presentation</vt:lpstr>
      <vt:lpstr>PowerPoint Presentation</vt:lpstr>
      <vt:lpstr>Structure</vt:lpstr>
      <vt:lpstr>Why do we need guidelines?</vt:lpstr>
      <vt:lpstr>Development and attributes</vt:lpstr>
      <vt:lpstr>Guideline authors</vt:lpstr>
      <vt:lpstr>Guidelines sectors</vt:lpstr>
      <vt:lpstr>Number of guidelines per section</vt:lpstr>
      <vt:lpstr>Ethical principles</vt:lpstr>
      <vt:lpstr>AGI and human autonomy</vt:lpstr>
      <vt:lpstr>Privacy and security</vt:lpstr>
      <vt:lpstr>Governance and oversight</vt:lpstr>
      <vt:lpstr>System design and operation</vt:lpstr>
      <vt:lpstr>Capacity building and education</vt:lpstr>
      <vt:lpstr>Translation and dissemination </vt:lpstr>
      <vt:lpstr>Further development and improvements </vt:lpstr>
      <vt:lpstr>To take part in this project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Nielfi, Antonino (DPS)</cp:lastModifiedBy>
  <cp:revision>5</cp:revision>
  <dcterms:modified xsi:type="dcterms:W3CDTF">2024-10-02T09:34:05Z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34ea0fa-41da-4eb0-b95e-07c328641c0b_Enabled">
    <vt:lpwstr>true</vt:lpwstr>
  </property>
  <property fmtid="{D5CDD505-2E9C-101B-9397-08002B2CF9AE}" pid="3" name="MSIP_Label_234ea0fa-41da-4eb0-b95e-07c328641c0b_SetDate">
    <vt:lpwstr>2024-09-12T03:03:46Z</vt:lpwstr>
  </property>
  <property fmtid="{D5CDD505-2E9C-101B-9397-08002B2CF9AE}" pid="4" name="MSIP_Label_234ea0fa-41da-4eb0-b95e-07c328641c0b_Method">
    <vt:lpwstr>Privileged</vt:lpwstr>
  </property>
  <property fmtid="{D5CDD505-2E9C-101B-9397-08002B2CF9AE}" pid="5" name="MSIP_Label_234ea0fa-41da-4eb0-b95e-07c328641c0b_Name">
    <vt:lpwstr>BLANK</vt:lpwstr>
  </property>
  <property fmtid="{D5CDD505-2E9C-101B-9397-08002B2CF9AE}" pid="6" name="MSIP_Label_234ea0fa-41da-4eb0-b95e-07c328641c0b_SiteId">
    <vt:lpwstr>f6214c15-3a99-47d1-b862-c9648e927316</vt:lpwstr>
  </property>
  <property fmtid="{D5CDD505-2E9C-101B-9397-08002B2CF9AE}" pid="7" name="MSIP_Label_234ea0fa-41da-4eb0-b95e-07c328641c0b_ActionId">
    <vt:lpwstr>531443cf-a90a-477e-bb39-0f12ee0f1305</vt:lpwstr>
  </property>
  <property fmtid="{D5CDD505-2E9C-101B-9397-08002B2CF9AE}" pid="8" name="MSIP_Label_234ea0fa-41da-4eb0-b95e-07c328641c0b_ContentBits">
    <vt:lpwstr>0</vt:lpwstr>
  </property>
</Properties>
</file>