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400" r:id="rId5"/>
    <p:sldId id="403" r:id="rId6"/>
    <p:sldId id="406" r:id="rId7"/>
    <p:sldId id="407" r:id="rId8"/>
    <p:sldId id="408" r:id="rId9"/>
    <p:sldId id="410" r:id="rId10"/>
    <p:sldId id="448" r:id="rId11"/>
    <p:sldId id="411" r:id="rId12"/>
    <p:sldId id="412" r:id="rId13"/>
    <p:sldId id="417" r:id="rId14"/>
    <p:sldId id="416" r:id="rId15"/>
    <p:sldId id="418" r:id="rId16"/>
    <p:sldId id="415" r:id="rId17"/>
    <p:sldId id="424" r:id="rId18"/>
    <p:sldId id="420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6" r:id="rId27"/>
    <p:sldId id="438" r:id="rId28"/>
    <p:sldId id="433" r:id="rId29"/>
    <p:sldId id="435" r:id="rId30"/>
    <p:sldId id="432" r:id="rId31"/>
    <p:sldId id="439" r:id="rId32"/>
    <p:sldId id="440" r:id="rId33"/>
    <p:sldId id="441" r:id="rId34"/>
    <p:sldId id="444" r:id="rId35"/>
    <p:sldId id="445" r:id="rId36"/>
    <p:sldId id="447" r:id="rId37"/>
    <p:sldId id="446" r:id="rId38"/>
    <p:sldId id="404" r:id="rId39"/>
  </p:sldIdLst>
  <p:sldSz cx="12192000" cy="6858000"/>
  <p:notesSz cx="6807200" cy="9939338"/>
  <p:embeddedFontLst>
    <p:embeddedFont>
      <p:font typeface="Arial Nova" panose="020B0504020202020204" pitchFamily="34" charset="0"/>
      <p:regular r:id="rId42"/>
      <p:bold r:id="rId43"/>
      <p:italic r:id="rId44"/>
      <p:boldItalic r:id="rId45"/>
    </p:embeddedFont>
    <p:embeddedFont>
      <p:font typeface="Arial Nova Cond" panose="020B050602020202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D961AB7-A344-402A-8E22-3D727E70F9FC}">
          <p14:sldIdLst>
            <p14:sldId id="400"/>
            <p14:sldId id="403"/>
            <p14:sldId id="406"/>
            <p14:sldId id="407"/>
            <p14:sldId id="408"/>
            <p14:sldId id="410"/>
            <p14:sldId id="448"/>
            <p14:sldId id="411"/>
            <p14:sldId id="412"/>
            <p14:sldId id="417"/>
            <p14:sldId id="416"/>
            <p14:sldId id="418"/>
            <p14:sldId id="415"/>
            <p14:sldId id="424"/>
            <p14:sldId id="420"/>
            <p14:sldId id="425"/>
            <p14:sldId id="426"/>
            <p14:sldId id="427"/>
            <p14:sldId id="428"/>
            <p14:sldId id="429"/>
            <p14:sldId id="430"/>
            <p14:sldId id="431"/>
            <p14:sldId id="436"/>
            <p14:sldId id="438"/>
            <p14:sldId id="433"/>
            <p14:sldId id="435"/>
            <p14:sldId id="432"/>
            <p14:sldId id="439"/>
            <p14:sldId id="440"/>
            <p14:sldId id="441"/>
            <p14:sldId id="444"/>
            <p14:sldId id="445"/>
            <p14:sldId id="447"/>
            <p14:sldId id="446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33"/>
    <a:srgbClr val="D8E3DF"/>
    <a:srgbClr val="A50021"/>
    <a:srgbClr val="C8A68A"/>
    <a:srgbClr val="D9E2DF"/>
    <a:srgbClr val="015138"/>
    <a:srgbClr val="3A503D"/>
    <a:srgbClr val="2DAAE1"/>
    <a:srgbClr val="EC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E1EB7-6CFF-44C9-AAB5-0C9254DFE1B1}" v="2" dt="2024-10-02T19:48:30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5487" autoAdjust="0"/>
  </p:normalViewPr>
  <p:slideViewPr>
    <p:cSldViewPr snapToGrid="0">
      <p:cViewPr varScale="1">
        <p:scale>
          <a:sx n="83" d="100"/>
          <a:sy n="83" d="100"/>
        </p:scale>
        <p:origin x="590" y="82"/>
      </p:cViewPr>
      <p:guideLst>
        <p:guide orient="horz" pos="300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773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E707827-668C-47AF-B847-BCCE8453C52E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053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9948F60-6776-41BD-A8BC-D89FC6B76CA4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9F2F73A-45E5-4B38-A8FA-E7F1D47157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474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6858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944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703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922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627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281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8595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2501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2395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2953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718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4128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2091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767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6472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8666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2976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4306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659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783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7990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90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50762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850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6382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1973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229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9351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98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461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750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354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373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4574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F73A-45E5-4B38-A8FA-E7F1D47157A4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192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373" y="21532"/>
            <a:ext cx="11703627" cy="1540937"/>
          </a:xfrm>
        </p:spPr>
        <p:txBody>
          <a:bodyPr anchor="b" anchorCtr="0">
            <a:normAutofit/>
          </a:bodyPr>
          <a:lstStyle>
            <a:lvl1pPr algn="l">
              <a:defRPr sz="4800" b="1"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72" y="3542189"/>
            <a:ext cx="11703628" cy="17202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Arial Nova Cond" panose="020B0506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465" y="5934178"/>
            <a:ext cx="2723535" cy="923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54E41-231F-4D6D-8872-3BB45380F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0753" t="86529"/>
          <a:stretch/>
        </p:blipFill>
        <p:spPr>
          <a:xfrm>
            <a:off x="8626207" y="5934177"/>
            <a:ext cx="3565793" cy="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rgbClr val="D8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488" y="477839"/>
            <a:ext cx="7714717" cy="1143000"/>
          </a:xfrm>
          <a:prstGeom prst="rect">
            <a:avLst/>
          </a:prstGeom>
          <a:noFill/>
        </p:spPr>
        <p:txBody>
          <a:bodyPr lIns="180000" tIns="180000" rIns="180000" bIns="180000">
            <a:noAutofit/>
          </a:bodyPr>
          <a:lstStyle>
            <a:lvl1pPr>
              <a:defRPr sz="3800" b="1">
                <a:solidFill>
                  <a:srgbClr val="0C4B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488" y="1854198"/>
            <a:ext cx="7714717" cy="2915765"/>
          </a:xfrm>
          <a:prstGeom prst="rect">
            <a:avLst/>
          </a:prstGeom>
          <a:noFill/>
        </p:spPr>
        <p:txBody>
          <a:bodyPr lIns="180000" tIns="180000" rIns="180000" bIns="180000">
            <a:normAutofit/>
          </a:bodyPr>
          <a:lstStyle>
            <a:lvl1pPr marL="360000" indent="-360000">
              <a:lnSpc>
                <a:spcPct val="125000"/>
              </a:lnSpc>
              <a:spcBef>
                <a:spcPts val="0"/>
              </a:spcBef>
              <a:buFont typeface="Arial Nova" panose="020B0504020202020204" pitchFamily="34" charset="0"/>
              <a:buChar char="–"/>
              <a:defRPr sz="2600" b="1">
                <a:solidFill>
                  <a:srgbClr val="0C4B33"/>
                </a:solidFill>
              </a:defRPr>
            </a:lvl1pPr>
            <a:lvl2pPr marL="720000" indent="-360000">
              <a:lnSpc>
                <a:spcPct val="125000"/>
              </a:lnSpc>
              <a:spcBef>
                <a:spcPts val="0"/>
              </a:spcBef>
              <a:buFont typeface="Arial Nova" panose="020B0504020202020204" pitchFamily="34" charset="0"/>
              <a:buChar char="–"/>
              <a:defRPr sz="2600" b="1">
                <a:solidFill>
                  <a:srgbClr val="0C4B33"/>
                </a:solidFill>
              </a:defRPr>
            </a:lvl2pPr>
            <a:lvl3pPr marL="1080000" indent="-360000">
              <a:lnSpc>
                <a:spcPct val="125000"/>
              </a:lnSpc>
              <a:spcBef>
                <a:spcPts val="0"/>
              </a:spcBef>
              <a:buFont typeface="Arial Nova" panose="020B0504020202020204" pitchFamily="34" charset="0"/>
              <a:buChar char="–"/>
              <a:defRPr sz="2600" b="1">
                <a:solidFill>
                  <a:srgbClr val="0C4B33"/>
                </a:solidFill>
              </a:defRPr>
            </a:lvl3pPr>
            <a:lvl4pPr marL="1600200" indent="-360000">
              <a:lnSpc>
                <a:spcPct val="110000"/>
              </a:lnSpc>
              <a:buFont typeface="Arial Nova" panose="020B0504020202020204" pitchFamily="34" charset="0"/>
              <a:buChar char="–"/>
              <a:defRPr sz="2600" b="1">
                <a:solidFill>
                  <a:srgbClr val="0C4B33"/>
                </a:solidFill>
              </a:defRPr>
            </a:lvl4pPr>
            <a:lvl5pPr marL="2057400" indent="-360000">
              <a:lnSpc>
                <a:spcPct val="110000"/>
              </a:lnSpc>
              <a:buFont typeface="Arial Nova" panose="020B0504020202020204" pitchFamily="34" charset="0"/>
              <a:buChar char="–"/>
              <a:defRPr sz="2600" b="1">
                <a:solidFill>
                  <a:srgbClr val="0C4B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8587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D8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6" y="477839"/>
            <a:ext cx="11132456" cy="1143000"/>
          </a:xfrm>
          <a:prstGeom prst="rect">
            <a:avLst/>
          </a:prstGeom>
          <a:solidFill>
            <a:srgbClr val="0C4B33">
              <a:alpha val="75000"/>
            </a:srgbClr>
          </a:solidFill>
        </p:spPr>
        <p:txBody>
          <a:bodyPr lIns="180000" tIns="180000" rIns="180000" bIns="180000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65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6968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404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749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807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556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187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705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54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373" y="21532"/>
            <a:ext cx="11703627" cy="1540937"/>
          </a:xfrm>
        </p:spPr>
        <p:txBody>
          <a:bodyPr anchor="b" anchorCtr="0">
            <a:normAutofit/>
          </a:bodyPr>
          <a:lstStyle>
            <a:lvl1pPr algn="l">
              <a:defRPr sz="4800" b="1"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72" y="3542189"/>
            <a:ext cx="11703628" cy="17202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Arial Nova Cond" panose="020B0506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465" y="5934178"/>
            <a:ext cx="2723535" cy="923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54E41-231F-4D6D-8872-3BB45380F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0753" t="86529"/>
          <a:stretch/>
        </p:blipFill>
        <p:spPr>
          <a:xfrm>
            <a:off x="8626207" y="5934177"/>
            <a:ext cx="3565793" cy="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2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807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67" y="320675"/>
            <a:ext cx="10176933" cy="731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83267" y="1052513"/>
            <a:ext cx="10369551" cy="4176712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312103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333375"/>
            <a:ext cx="9882717" cy="647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667" y="1052513"/>
            <a:ext cx="48387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568" y="1052513"/>
            <a:ext cx="4840817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ED67-4467-4B12-BE89-303A7D41B88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047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9B9F0B-FF9A-F84D-A77A-DB854C080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373" y="1166749"/>
            <a:ext cx="11703627" cy="1540937"/>
          </a:xfrm>
        </p:spPr>
        <p:txBody>
          <a:bodyPr anchor="b" anchorCtr="0">
            <a:normAutofit/>
          </a:bodyPr>
          <a:lstStyle>
            <a:lvl1pPr algn="l">
              <a:defRPr sz="4800" b="1"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72" y="3542189"/>
            <a:ext cx="11703628" cy="17202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Arial Nova Cond" panose="020B0506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465" y="5934178"/>
            <a:ext cx="2723535" cy="9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5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9B9F0B-FF9A-F84D-A77A-DB854C080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01189" y="573932"/>
            <a:ext cx="10764997" cy="944562"/>
          </a:xfrm>
        </p:spPr>
        <p:txBody>
          <a:bodyPr anchor="ctr" anchorCtr="0">
            <a:normAutofit/>
          </a:bodyPr>
          <a:lstStyle>
            <a:lvl1pPr marL="0" indent="0">
              <a:buNone/>
              <a:defRPr lang="en-US" sz="4000" b="1" kern="1200" cap="all" normalizeH="0" baseline="0" dirty="0">
                <a:solidFill>
                  <a:srgbClr val="3A503D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1189" y="1518494"/>
            <a:ext cx="10764997" cy="4385156"/>
          </a:xfrm>
        </p:spPr>
        <p:txBody>
          <a:bodyPr>
            <a:normAutofit/>
          </a:bodyPr>
          <a:lstStyle>
            <a:lvl1pPr marL="342900" indent="-342900">
              <a:lnSpc>
                <a:spcPct val="125000"/>
              </a:lnSpc>
              <a:buFont typeface="Swis721 Cn BT" panose="020B0506020202030204" pitchFamily="34" charset="0"/>
              <a:buChar char="-"/>
              <a:defRPr lang="en-US" sz="2800" kern="1200" dirty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715963" indent="-354013">
              <a:lnSpc>
                <a:spcPct val="125000"/>
              </a:lnSpc>
              <a:buFont typeface="Swis721 Cn BT" panose="020B0506020202030204" pitchFamily="34" charset="0"/>
              <a:buChar char="-"/>
              <a:defRPr sz="2800">
                <a:latin typeface="Arial Nova" panose="020B0504020202020204" pitchFamily="34" charset="0"/>
              </a:defRPr>
            </a:lvl2pPr>
            <a:lvl3pPr marL="1077913" indent="-361950">
              <a:lnSpc>
                <a:spcPct val="125000"/>
              </a:lnSpc>
              <a:buFont typeface="Swis721 Cn BT" panose="020B0506020202030204" pitchFamily="34" charset="0"/>
              <a:buChar char="-"/>
              <a:defRPr sz="2800">
                <a:latin typeface="Arial Nova" panose="020B0504020202020204" pitchFamily="34" charset="0"/>
              </a:defRPr>
            </a:lvl3pPr>
            <a:lvl4pPr marL="1371600" indent="0">
              <a:lnSpc>
                <a:spcPct val="125000"/>
              </a:lnSpc>
              <a:buFontTx/>
              <a:buNone/>
              <a:defRPr sz="2800">
                <a:latin typeface="Arial Nova" panose="020B0504020202020204" pitchFamily="34" charset="0"/>
              </a:defRPr>
            </a:lvl4pPr>
            <a:lvl5pPr marL="1828800" indent="0">
              <a:lnSpc>
                <a:spcPct val="125000"/>
              </a:lnSpc>
              <a:buFontTx/>
              <a:buNone/>
              <a:defRPr sz="28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564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9B9F0B-FF9A-F84D-A77A-DB854C080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DEAF51-2789-45B1-AF88-D538AA13381F}"/>
              </a:ext>
            </a:extLst>
          </p:cNvPr>
          <p:cNvSpPr/>
          <p:nvPr userDrawn="1"/>
        </p:nvSpPr>
        <p:spPr>
          <a:xfrm>
            <a:off x="0" y="0"/>
            <a:ext cx="12192000" cy="5909187"/>
          </a:xfrm>
          <a:prstGeom prst="rect">
            <a:avLst/>
          </a:prstGeom>
          <a:solidFill>
            <a:srgbClr val="EC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01189" y="489949"/>
            <a:ext cx="10764997" cy="948813"/>
          </a:xfrm>
        </p:spPr>
        <p:txBody>
          <a:bodyPr anchor="ctr" anchorCtr="0">
            <a:normAutofit/>
          </a:bodyPr>
          <a:lstStyle>
            <a:lvl1pPr marL="0" indent="0">
              <a:buNone/>
              <a:defRPr lang="en-US" sz="4000" b="1" kern="1200" cap="all" normalizeH="0" baseline="0" dirty="0">
                <a:solidFill>
                  <a:srgbClr val="3A503D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1189" y="1438763"/>
            <a:ext cx="10764997" cy="4470424"/>
          </a:xfrm>
        </p:spPr>
        <p:txBody>
          <a:bodyPr>
            <a:normAutofit/>
          </a:bodyPr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Swis721 Cn BT" panose="020B0506020202030204" pitchFamily="34" charset="0"/>
              <a:buChar char="-"/>
              <a:defRPr lang="en-US" sz="2800" kern="1200" dirty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715963" indent="-354013">
              <a:lnSpc>
                <a:spcPct val="125000"/>
              </a:lnSpc>
              <a:spcBef>
                <a:spcPts val="0"/>
              </a:spcBef>
              <a:buFont typeface="Swis721 Cn BT" panose="020B0506020202030204" pitchFamily="34" charset="0"/>
              <a:buChar char="-"/>
              <a:defRPr sz="2800">
                <a:latin typeface="Arial Nova" panose="020B0504020202020204" pitchFamily="34" charset="0"/>
              </a:defRPr>
            </a:lvl2pPr>
            <a:lvl3pPr marL="1077913" indent="-361950">
              <a:lnSpc>
                <a:spcPct val="125000"/>
              </a:lnSpc>
              <a:spcBef>
                <a:spcPts val="0"/>
              </a:spcBef>
              <a:buFont typeface="Swis721 Cn BT" panose="020B0506020202030204" pitchFamily="34" charset="0"/>
              <a:buChar char="-"/>
              <a:defRPr sz="2800">
                <a:latin typeface="Arial Nova" panose="020B0504020202020204" pitchFamily="34" charset="0"/>
              </a:defRPr>
            </a:lvl3pPr>
            <a:lvl4pPr marL="1371600" indent="0">
              <a:lnSpc>
                <a:spcPct val="125000"/>
              </a:lnSpc>
              <a:spcBef>
                <a:spcPts val="0"/>
              </a:spcBef>
              <a:buFontTx/>
              <a:buNone/>
              <a:defRPr sz="2800">
                <a:latin typeface="Arial Nova" panose="020B0504020202020204" pitchFamily="34" charset="0"/>
              </a:defRPr>
            </a:lvl4pPr>
            <a:lvl5pPr marL="1828800" indent="0">
              <a:lnSpc>
                <a:spcPct val="125000"/>
              </a:lnSpc>
              <a:spcBef>
                <a:spcPts val="0"/>
              </a:spcBef>
              <a:buFontTx/>
              <a:buNone/>
              <a:defRPr sz="28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620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DEAF51-2789-45B1-AF88-D538AA1338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01189" y="489949"/>
            <a:ext cx="10764997" cy="948813"/>
          </a:xfrm>
        </p:spPr>
        <p:txBody>
          <a:bodyPr anchor="ctr" anchorCtr="0">
            <a:normAutofit/>
          </a:bodyPr>
          <a:lstStyle>
            <a:lvl1pPr marL="0" indent="0">
              <a:buNone/>
              <a:defRPr lang="en-US" sz="4000" b="1" kern="1200" cap="all" normalizeH="0" baseline="0" dirty="0">
                <a:solidFill>
                  <a:srgbClr val="3A503D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1189" y="1438763"/>
            <a:ext cx="10764997" cy="4470424"/>
          </a:xfrm>
        </p:spPr>
        <p:txBody>
          <a:bodyPr>
            <a:normAutofit/>
          </a:bodyPr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Swis721 Cn BT" panose="020B0506020202030204" pitchFamily="34" charset="0"/>
              <a:buChar char="-"/>
              <a:defRPr lang="en-US" sz="2800" kern="1200" dirty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715963" indent="-354013">
              <a:lnSpc>
                <a:spcPct val="125000"/>
              </a:lnSpc>
              <a:spcBef>
                <a:spcPts val="0"/>
              </a:spcBef>
              <a:buFont typeface="Swis721 Cn BT" panose="020B0506020202030204" pitchFamily="34" charset="0"/>
              <a:buChar char="-"/>
              <a:defRPr sz="2800">
                <a:latin typeface="Arial Nova" panose="020B0504020202020204" pitchFamily="34" charset="0"/>
              </a:defRPr>
            </a:lvl2pPr>
            <a:lvl3pPr marL="1077913" indent="-361950">
              <a:lnSpc>
                <a:spcPct val="125000"/>
              </a:lnSpc>
              <a:spcBef>
                <a:spcPts val="0"/>
              </a:spcBef>
              <a:buFont typeface="Swis721 Cn BT" panose="020B0506020202030204" pitchFamily="34" charset="0"/>
              <a:buChar char="-"/>
              <a:defRPr sz="2800">
                <a:latin typeface="Arial Nova" panose="020B0504020202020204" pitchFamily="34" charset="0"/>
              </a:defRPr>
            </a:lvl3pPr>
            <a:lvl4pPr marL="1371600" indent="0">
              <a:lnSpc>
                <a:spcPct val="125000"/>
              </a:lnSpc>
              <a:spcBef>
                <a:spcPts val="0"/>
              </a:spcBef>
              <a:buFontTx/>
              <a:buNone/>
              <a:defRPr sz="2800">
                <a:latin typeface="Arial Nova" panose="020B0504020202020204" pitchFamily="34" charset="0"/>
              </a:defRPr>
            </a:lvl4pPr>
            <a:lvl5pPr marL="1828800" indent="0">
              <a:lnSpc>
                <a:spcPct val="125000"/>
              </a:lnSpc>
              <a:spcBef>
                <a:spcPts val="0"/>
              </a:spcBef>
              <a:buFontTx/>
              <a:buNone/>
              <a:defRPr sz="28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9F512-6841-4C84-AD4E-632ED4C4D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753" t="86529"/>
          <a:stretch/>
        </p:blipFill>
        <p:spPr>
          <a:xfrm>
            <a:off x="8626207" y="5934177"/>
            <a:ext cx="3565793" cy="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DEAF51-2789-45B1-AF88-D538AA1338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4960" y="489948"/>
            <a:ext cx="6537960" cy="5426219"/>
          </a:xfrm>
        </p:spPr>
        <p:txBody>
          <a:bodyPr>
            <a:normAutofit/>
          </a:bodyPr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Swis721 Cn BT" panose="020B0506020202030204" pitchFamily="34" charset="0"/>
              <a:buChar char="-"/>
              <a:defRPr lang="en-US" sz="2800" kern="1200" dirty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715963" indent="-354013">
              <a:lnSpc>
                <a:spcPct val="125000"/>
              </a:lnSpc>
              <a:spcBef>
                <a:spcPts val="0"/>
              </a:spcBef>
              <a:buFont typeface="Swis721 Cn BT" panose="020B0506020202030204" pitchFamily="34" charset="0"/>
              <a:buChar char="-"/>
              <a:defRPr sz="2800">
                <a:latin typeface="Arial Nova" panose="020B0504020202020204" pitchFamily="34" charset="0"/>
              </a:defRPr>
            </a:lvl2pPr>
            <a:lvl3pPr marL="1077913" indent="-361950">
              <a:lnSpc>
                <a:spcPct val="125000"/>
              </a:lnSpc>
              <a:spcBef>
                <a:spcPts val="0"/>
              </a:spcBef>
              <a:buFont typeface="Swis721 Cn BT" panose="020B0506020202030204" pitchFamily="34" charset="0"/>
              <a:buChar char="-"/>
              <a:defRPr sz="2800">
                <a:latin typeface="Arial Nova" panose="020B0504020202020204" pitchFamily="34" charset="0"/>
              </a:defRPr>
            </a:lvl3pPr>
            <a:lvl4pPr marL="1371600" indent="0">
              <a:lnSpc>
                <a:spcPct val="125000"/>
              </a:lnSpc>
              <a:spcBef>
                <a:spcPts val="0"/>
              </a:spcBef>
              <a:buFontTx/>
              <a:buNone/>
              <a:defRPr sz="2800">
                <a:latin typeface="Arial Nova" panose="020B0504020202020204" pitchFamily="34" charset="0"/>
              </a:defRPr>
            </a:lvl4pPr>
            <a:lvl5pPr marL="1828800" indent="0">
              <a:lnSpc>
                <a:spcPct val="125000"/>
              </a:lnSpc>
              <a:spcBef>
                <a:spcPts val="0"/>
              </a:spcBef>
              <a:buFontTx/>
              <a:buNone/>
              <a:defRPr sz="28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9F512-6841-4C84-AD4E-632ED4C4D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753" t="86529"/>
          <a:stretch/>
        </p:blipFill>
        <p:spPr>
          <a:xfrm>
            <a:off x="8626207" y="5934177"/>
            <a:ext cx="3565793" cy="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8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580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8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87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43038-45F5-4ECB-ABA0-9525279120F6}" type="datetimeFigureOut">
              <a:rPr lang="en-NZ" smtClean="0"/>
              <a:t>2/10/2024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6879-E206-4B24-BA43-C219537506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768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4" r:id="rId4"/>
    <p:sldLayoutId id="2147483650" r:id="rId5"/>
    <p:sldLayoutId id="2147483668" r:id="rId6"/>
    <p:sldLayoutId id="2147483670" r:id="rId7"/>
    <p:sldLayoutId id="2147483669" r:id="rId8"/>
    <p:sldLayoutId id="2147483663" r:id="rId9"/>
    <p:sldLayoutId id="2147483671" r:id="rId10"/>
    <p:sldLayoutId id="2147483672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2503CD-0768-4DD4-8E7E-72832928A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40478" r="-460" b="23338"/>
          <a:stretch/>
        </p:blipFill>
        <p:spPr>
          <a:xfrm>
            <a:off x="-1" y="0"/>
            <a:ext cx="122500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633F7-FA63-EDDD-92D5-556752533865}"/>
              </a:ext>
            </a:extLst>
          </p:cNvPr>
          <p:cNvSpPr txBox="1"/>
          <p:nvPr/>
        </p:nvSpPr>
        <p:spPr>
          <a:xfrm>
            <a:off x="1284634" y="1327567"/>
            <a:ext cx="9903408" cy="3723502"/>
          </a:xfrm>
          <a:prstGeom prst="rect">
            <a:avLst/>
          </a:prstGeom>
          <a:solidFill>
            <a:srgbClr val="0C4B33">
              <a:alpha val="74902"/>
            </a:srgb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NZ" sz="4800" b="1" dirty="0">
                <a:solidFill>
                  <a:schemeClr val="bg1"/>
                </a:solidFill>
                <a:latin typeface="Arial Nova" panose="020B0504020202020204" pitchFamily="34" charset="0"/>
              </a:rPr>
              <a:t>Parliament, resilience and </a:t>
            </a:r>
            <a:br>
              <a:rPr lang="en-NZ" sz="4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NZ" sz="4800" b="1" dirty="0">
                <a:solidFill>
                  <a:schemeClr val="bg1"/>
                </a:solidFill>
                <a:latin typeface="Arial Nova" panose="020B0504020202020204" pitchFamily="34" charset="0"/>
              </a:rPr>
              <a:t>the full power to make law</a:t>
            </a:r>
            <a:endParaRPr lang="en-NZ" sz="11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algn="ctr">
              <a:lnSpc>
                <a:spcPct val="125000"/>
              </a:lnSpc>
            </a:pPr>
            <a:br>
              <a:rPr lang="en-NZ" sz="24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NZ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Dr Dean Knight</a:t>
            </a:r>
            <a:r>
              <a:rPr lang="en-NZ" sz="2400" dirty="0">
                <a:solidFill>
                  <a:schemeClr val="bg1"/>
                </a:solidFill>
                <a:latin typeface="Arial Nova" panose="020B0504020202020204" pitchFamily="34" charset="0"/>
              </a:rPr>
              <a:t>, Professor of Law</a:t>
            </a:r>
            <a:br>
              <a:rPr lang="en-NZ" sz="24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NZ" sz="2400" dirty="0">
                <a:solidFill>
                  <a:schemeClr val="bg1"/>
                </a:solidFill>
                <a:latin typeface="Arial Nova" panose="020B0504020202020204" pitchFamily="34" charset="0"/>
              </a:rPr>
              <a:t>Te Herenga Waka—Victoria University of Wellington</a:t>
            </a:r>
          </a:p>
          <a:p>
            <a:pPr algn="ctr">
              <a:lnSpc>
                <a:spcPct val="125000"/>
              </a:lnSpc>
            </a:pPr>
            <a:r>
              <a:rPr lang="en-NZ" sz="2000" dirty="0">
                <a:solidFill>
                  <a:schemeClr val="bg1"/>
                </a:solidFill>
                <a:latin typeface="Arial Nova" panose="020B0504020202020204" pitchFamily="34" charset="0"/>
              </a:rPr>
              <a:t>dean.knight@vuw.ac.nz  |  @drdeanknight</a:t>
            </a:r>
          </a:p>
        </p:txBody>
      </p:sp>
    </p:spTree>
    <p:extLst>
      <p:ext uri="{BB962C8B-B14F-4D97-AF65-F5344CB8AC3E}">
        <p14:creationId xmlns:p14="http://schemas.microsoft.com/office/powerpoint/2010/main" val="239156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7524"/>
          <a:stretch/>
        </p:blipFill>
        <p:spPr>
          <a:xfrm>
            <a:off x="689907" y="953310"/>
            <a:ext cx="2546083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491490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27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media…</a:t>
            </a:r>
            <a:endParaRPr lang="en-NZ" sz="3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b="0" dirty="0"/>
              <a:t>‘Dangerous’: Last-minute Three Waters clause could change New Zealand's constitution</a:t>
            </a:r>
          </a:p>
          <a:p>
            <a:r>
              <a:rPr lang="en-NZ" b="0" dirty="0"/>
              <a:t>Three Waters: The misuse of power to entrench legislation</a:t>
            </a:r>
          </a:p>
          <a:p>
            <a:r>
              <a:rPr lang="en-NZ" b="0" dirty="0"/>
              <a:t>The chaos behind </a:t>
            </a:r>
            <a:r>
              <a:rPr lang="en-NZ" b="0"/>
              <a:t>the Greens’ </a:t>
            </a:r>
            <a:r>
              <a:rPr lang="en-NZ" b="0" dirty="0"/>
              <a:t>controversial Three Waters amendment</a:t>
            </a:r>
          </a:p>
          <a:p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59116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3" r="509"/>
          <a:stretch/>
        </p:blipFill>
        <p:spPr>
          <a:xfrm>
            <a:off x="470889" y="953310"/>
            <a:ext cx="2923889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491490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27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concerns…</a:t>
            </a:r>
            <a:endParaRPr lang="en-NZ" sz="3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Open letter from 9 public law scholars</a:t>
            </a:r>
          </a:p>
          <a:p>
            <a:r>
              <a:rPr lang="en-NZ" b="0" dirty="0"/>
              <a:t>“dangerous precedent”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608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3" t="-1386" r="253" b="-2248"/>
          <a:stretch/>
        </p:blipFill>
        <p:spPr>
          <a:xfrm>
            <a:off x="344953" y="903450"/>
            <a:ext cx="3049825" cy="3728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491490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27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concerns…</a:t>
            </a:r>
            <a:endParaRPr lang="en-NZ" sz="3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Open letter from 9 public law scholars</a:t>
            </a:r>
          </a:p>
          <a:p>
            <a:r>
              <a:rPr lang="en-NZ" b="0" dirty="0"/>
              <a:t>“dangerous precedent”</a:t>
            </a:r>
          </a:p>
        </p:txBody>
      </p:sp>
    </p:spTree>
    <p:extLst>
      <p:ext uri="{BB962C8B-B14F-4D97-AF65-F5344CB8AC3E}">
        <p14:creationId xmlns:p14="http://schemas.microsoft.com/office/powerpoint/2010/main" val="241028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" b="940"/>
          <a:stretch/>
        </p:blipFill>
        <p:spPr>
          <a:xfrm>
            <a:off x="689907" y="953310"/>
            <a:ext cx="2546083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491490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28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pause for reconsideration…</a:t>
            </a:r>
            <a:endParaRPr lang="en-NZ" sz="3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pPr lvl="1"/>
            <a:r>
              <a:rPr lang="en-NZ" dirty="0"/>
              <a:t>clause was “a bit quirky” </a:t>
            </a:r>
          </a:p>
          <a:p>
            <a:pPr lvl="1"/>
            <a:r>
              <a:rPr lang="en-NZ" b="0" dirty="0"/>
              <a:t>“we agree it should be used rarely”</a:t>
            </a:r>
          </a:p>
          <a:p>
            <a:pPr lvl="1"/>
            <a:r>
              <a:rPr lang="en-NZ" b="0" dirty="0"/>
              <a:t>“Cabinet intends to have a bit of a discussion today about that principle”</a:t>
            </a:r>
          </a:p>
        </p:txBody>
      </p:sp>
    </p:spTree>
    <p:extLst>
      <p:ext uri="{BB962C8B-B14F-4D97-AF65-F5344CB8AC3E}">
        <p14:creationId xmlns:p14="http://schemas.microsoft.com/office/powerpoint/2010/main" val="288645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r="2194"/>
          <a:stretch/>
        </p:blipFill>
        <p:spPr>
          <a:xfrm>
            <a:off x="793939" y="953310"/>
            <a:ext cx="2891037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491490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28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pause for reconsideration… </a:t>
            </a:r>
            <a:endParaRPr lang="en-NZ" sz="3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pPr lvl="1"/>
            <a:r>
              <a:rPr lang="en-NZ" dirty="0"/>
              <a:t>understandable concerns about principle</a:t>
            </a:r>
          </a:p>
          <a:p>
            <a:pPr lvl="1"/>
            <a:r>
              <a:rPr lang="en-NZ" b="0" dirty="0"/>
              <a:t>“need to be cautious” in use of entrenchment</a:t>
            </a:r>
          </a:p>
          <a:p>
            <a:pPr lvl="1"/>
            <a:r>
              <a:rPr lang="en-NZ" b="0" dirty="0"/>
              <a:t>clause here was “novel”</a:t>
            </a:r>
          </a:p>
          <a:p>
            <a:pPr lvl="1"/>
            <a:r>
              <a:rPr lang="en-NZ" b="0" dirty="0"/>
              <a:t>need for wider discussion amongst parties via Business committee</a:t>
            </a:r>
          </a:p>
        </p:txBody>
      </p:sp>
    </p:spTree>
    <p:extLst>
      <p:ext uri="{BB962C8B-B14F-4D97-AF65-F5344CB8AC3E}">
        <p14:creationId xmlns:p14="http://schemas.microsoft.com/office/powerpoint/2010/main" val="157465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" r="397"/>
          <a:stretch/>
        </p:blipFill>
        <p:spPr>
          <a:xfrm>
            <a:off x="815842" y="979776"/>
            <a:ext cx="3049825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9323758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4 Dec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removal…</a:t>
            </a:r>
            <a:endParaRPr lang="en-NZ" sz="3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inclusion was “a mistake” </a:t>
            </a:r>
          </a:p>
          <a:p>
            <a:r>
              <a:rPr lang="en-NZ" b="0" dirty="0"/>
              <a:t>“not typical” and </a:t>
            </a:r>
            <a:r>
              <a:rPr lang="en-GB" b="0" dirty="0"/>
              <a:t>“has wider ramifications”</a:t>
            </a:r>
          </a:p>
          <a:p>
            <a:r>
              <a:rPr lang="en-NZ" b="0" dirty="0"/>
              <a:t>question of entrenchment referred to Standing Orders committee </a:t>
            </a:r>
          </a:p>
        </p:txBody>
      </p:sp>
    </p:spTree>
    <p:extLst>
      <p:ext uri="{BB962C8B-B14F-4D97-AF65-F5344CB8AC3E}">
        <p14:creationId xmlns:p14="http://schemas.microsoft.com/office/powerpoint/2010/main" val="18005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3952"/>
          <a:stretch/>
        </p:blipFill>
        <p:spPr>
          <a:xfrm>
            <a:off x="690662" y="953310"/>
            <a:ext cx="2700000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9805600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6 Dec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removal…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Supplementary Order Paper 310 </a:t>
            </a:r>
          </a:p>
          <a:p>
            <a:r>
              <a:rPr lang="en-NZ" b="0" dirty="0"/>
              <a:t>deletes new cl 206AA (restriction on amendment or repeal or certain provisions)</a:t>
            </a:r>
          </a:p>
          <a:p>
            <a:r>
              <a:rPr lang="en-NZ" b="0" dirty="0"/>
              <a:t>ayes 104; noes 10</a:t>
            </a:r>
          </a:p>
          <a:p>
            <a:r>
              <a:rPr lang="en-NZ" b="0" dirty="0"/>
              <a:t>amendment agree to</a:t>
            </a:r>
          </a:p>
        </p:txBody>
      </p:sp>
    </p:spTree>
    <p:extLst>
      <p:ext uri="{BB962C8B-B14F-4D97-AF65-F5344CB8AC3E}">
        <p14:creationId xmlns:p14="http://schemas.microsoft.com/office/powerpoint/2010/main" val="397990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3952"/>
          <a:stretch/>
        </p:blipFill>
        <p:spPr>
          <a:xfrm>
            <a:off x="690662" y="953310"/>
            <a:ext cx="2700000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9805600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6 Dec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removal…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Supplementary Order Paper 310 </a:t>
            </a:r>
          </a:p>
          <a:p>
            <a:r>
              <a:rPr lang="en-NZ" b="0" dirty="0"/>
              <a:t>deletes new cl 206AA (restriction on amendment or repeal or certain provisions)</a:t>
            </a:r>
          </a:p>
          <a:p>
            <a:r>
              <a:rPr lang="en-NZ" b="0" dirty="0"/>
              <a:t>ayes 104; noes 10</a:t>
            </a:r>
          </a:p>
          <a:p>
            <a:r>
              <a:rPr lang="en-NZ" b="0" dirty="0"/>
              <a:t>amendment agree to</a:t>
            </a:r>
          </a:p>
        </p:txBody>
      </p:sp>
    </p:spTree>
    <p:extLst>
      <p:ext uri="{BB962C8B-B14F-4D97-AF65-F5344CB8AC3E}">
        <p14:creationId xmlns:p14="http://schemas.microsoft.com/office/powerpoint/2010/main" val="380492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0" r="-2340"/>
          <a:stretch/>
        </p:blipFill>
        <p:spPr>
          <a:xfrm>
            <a:off x="466928" y="953310"/>
            <a:ext cx="3142034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9805600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Dec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review…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Review of Standing Orders 2023</a:t>
            </a:r>
          </a:p>
          <a:p>
            <a:r>
              <a:rPr lang="en-NZ" b="0" dirty="0"/>
              <a:t>how should the House approach proposals for entrenchment?</a:t>
            </a:r>
          </a:p>
          <a:p>
            <a:r>
              <a:rPr lang="en-NZ" b="0" dirty="0" err="1"/>
              <a:t>esp</a:t>
            </a:r>
            <a:r>
              <a:rPr lang="en-NZ" b="0" dirty="0"/>
              <a:t> restrictions on subject matter, required majority and notice requirements</a:t>
            </a:r>
          </a:p>
          <a:p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147911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r="22721"/>
          <a:stretch/>
        </p:blipFill>
        <p:spPr>
          <a:xfrm>
            <a:off x="466928" y="953310"/>
            <a:ext cx="3142034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9805600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Feb 2023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review…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Review of Standing Orders 2023</a:t>
            </a:r>
          </a:p>
          <a:p>
            <a:r>
              <a:rPr lang="en-NZ" b="0" dirty="0"/>
              <a:t>how should the House approach proposals for entrenchment?</a:t>
            </a:r>
          </a:p>
          <a:p>
            <a:r>
              <a:rPr lang="en-NZ" b="0" dirty="0" err="1"/>
              <a:t>esp</a:t>
            </a:r>
            <a:r>
              <a:rPr lang="en-NZ" b="0" dirty="0"/>
              <a:t> restrictions on subject matter, required majority and notice requirements</a:t>
            </a:r>
          </a:p>
          <a:p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313551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4" t="20570" r="11511" b="5040"/>
          <a:stretch/>
        </p:blipFill>
        <p:spPr>
          <a:xfrm>
            <a:off x="719848" y="904671"/>
            <a:ext cx="270334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7801584" y="5127501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22*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Bill…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Water Services Entities Bill</a:t>
            </a:r>
            <a:endParaRPr lang="en-NZ" sz="2600" dirty="0"/>
          </a:p>
          <a:p>
            <a:r>
              <a:rPr lang="en-NZ" sz="2600" b="0" dirty="0"/>
              <a:t>cl 116 Obligation to maintain water services:</a:t>
            </a:r>
          </a:p>
          <a:p>
            <a:r>
              <a:rPr lang="en-NZ" sz="2600" b="0" dirty="0"/>
              <a:t>ie, entity must not divest, sell, dispose etc water services or significant infrastructure, without 75% majority in poll of local electors  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173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2936" r="6811" b="6695"/>
          <a:stretch/>
        </p:blipFill>
        <p:spPr>
          <a:xfrm>
            <a:off x="772201" y="933853"/>
            <a:ext cx="250424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10291984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30 Aug 2023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review…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Review of Standing Orders 2023</a:t>
            </a:r>
          </a:p>
          <a:p>
            <a:r>
              <a:rPr lang="en-NZ" b="0" dirty="0"/>
              <a:t>proposed changes to procedure for consideration of proposals for entrenchment</a:t>
            </a:r>
          </a:p>
        </p:txBody>
      </p:sp>
    </p:spTree>
    <p:extLst>
      <p:ext uri="{BB962C8B-B14F-4D97-AF65-F5344CB8AC3E}">
        <p14:creationId xmlns:p14="http://schemas.microsoft.com/office/powerpoint/2010/main" val="33459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" b="-688"/>
          <a:stretch/>
        </p:blipFill>
        <p:spPr>
          <a:xfrm>
            <a:off x="772201" y="710119"/>
            <a:ext cx="2504246" cy="405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62519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1956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pre-history…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Electoral Act 1956, s 189</a:t>
            </a:r>
          </a:p>
          <a:p>
            <a:r>
              <a:rPr lang="en-NZ" b="0" dirty="0"/>
              <a:t>6 “reserved” provisions, ie 75% majority of MPs or public referendum needed to amend or repeal</a:t>
            </a:r>
          </a:p>
          <a:p>
            <a:r>
              <a:rPr lang="en-NZ" b="0" dirty="0"/>
              <a:t>parliamentary term, Representation Commission, voting population, quota allowances, minimum voting age, method of voting</a:t>
            </a:r>
          </a:p>
        </p:txBody>
      </p:sp>
    </p:spTree>
    <p:extLst>
      <p:ext uri="{BB962C8B-B14F-4D97-AF65-F5344CB8AC3E}">
        <p14:creationId xmlns:p14="http://schemas.microsoft.com/office/powerpoint/2010/main" val="453621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r="8609"/>
          <a:stretch/>
        </p:blipFill>
        <p:spPr>
          <a:xfrm>
            <a:off x="772201" y="710119"/>
            <a:ext cx="2504246" cy="405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4909226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1993-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current settings…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Electoral Act 1993, s 268</a:t>
            </a:r>
          </a:p>
          <a:p>
            <a:r>
              <a:rPr lang="en-NZ" b="0" dirty="0"/>
              <a:t>same key reserved provisions</a:t>
            </a:r>
          </a:p>
        </p:txBody>
      </p:sp>
    </p:spTree>
    <p:extLst>
      <p:ext uri="{BB962C8B-B14F-4D97-AF65-F5344CB8AC3E}">
        <p14:creationId xmlns:p14="http://schemas.microsoft.com/office/powerpoint/2010/main" val="292309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" b="-688"/>
          <a:stretch/>
        </p:blipFill>
        <p:spPr>
          <a:xfrm>
            <a:off x="772201" y="710119"/>
            <a:ext cx="2504246" cy="405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62519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1956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pre-history…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Electoral Act 1956, s 189</a:t>
            </a:r>
          </a:p>
          <a:p>
            <a:r>
              <a:rPr lang="en-NZ" b="0" dirty="0"/>
              <a:t>6 “reserved” provisions, ie 75% majority of MPs or public referendum needed to amend or repeal</a:t>
            </a:r>
          </a:p>
          <a:p>
            <a:r>
              <a:rPr lang="en-NZ" b="0" dirty="0"/>
              <a:t>parliamentary term, Representation Commission, voting population, quota allowances, minimum voting age, method of voting</a:t>
            </a:r>
          </a:p>
        </p:txBody>
      </p:sp>
    </p:spTree>
    <p:extLst>
      <p:ext uri="{BB962C8B-B14F-4D97-AF65-F5344CB8AC3E}">
        <p14:creationId xmlns:p14="http://schemas.microsoft.com/office/powerpoint/2010/main" val="46824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0" t="-3384" r="-3233" b="-3314"/>
          <a:stretch/>
        </p:blipFill>
        <p:spPr>
          <a:xfrm>
            <a:off x="424874" y="572655"/>
            <a:ext cx="2844800" cy="4331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3227030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Dec 1986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pre-history…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Royal Commission on the Electoral System</a:t>
            </a:r>
          </a:p>
          <a:p>
            <a:r>
              <a:rPr lang="en-NZ" b="0" dirty="0"/>
              <a:t>moral or conventional rule successfully created</a:t>
            </a:r>
          </a:p>
          <a:p>
            <a:r>
              <a:rPr lang="en-NZ" b="0" dirty="0"/>
              <a:t>shift in mood about legal enforceability</a:t>
            </a:r>
          </a:p>
        </p:txBody>
      </p:sp>
    </p:spTree>
    <p:extLst>
      <p:ext uri="{BB962C8B-B14F-4D97-AF65-F5344CB8AC3E}">
        <p14:creationId xmlns:p14="http://schemas.microsoft.com/office/powerpoint/2010/main" val="1374048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 b="2694"/>
          <a:stretch/>
        </p:blipFill>
        <p:spPr>
          <a:xfrm>
            <a:off x="772201" y="710119"/>
            <a:ext cx="2504246" cy="405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5795918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1995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pre-history…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Entrenched provisions</a:t>
            </a:r>
          </a:p>
          <a:p>
            <a:r>
              <a:rPr lang="en-NZ" b="0" dirty="0"/>
              <a:t>must be carried in committee of whole House by same majority it seeks to entrench</a:t>
            </a:r>
          </a:p>
        </p:txBody>
      </p:sp>
    </p:spTree>
    <p:extLst>
      <p:ext uri="{BB962C8B-B14F-4D97-AF65-F5344CB8AC3E}">
        <p14:creationId xmlns:p14="http://schemas.microsoft.com/office/powerpoint/2010/main" val="110385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9582" r="993" b="6240"/>
          <a:stretch/>
        </p:blipFill>
        <p:spPr>
          <a:xfrm>
            <a:off x="772201" y="1099127"/>
            <a:ext cx="2504246" cy="3417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594536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2000-2023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</a:t>
            </a:r>
            <a:r>
              <a:rPr lang="en-NZ" dirty="0"/>
              <a:t>current settings</a:t>
            </a:r>
            <a:r>
              <a:rPr lang="en-NZ" sz="3800" dirty="0"/>
              <a:t>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Entrenched provisions (SO 270)</a:t>
            </a:r>
          </a:p>
          <a:p>
            <a:r>
              <a:rPr lang="en-NZ" b="0" dirty="0"/>
              <a:t>must be carried in committee of whole House by same majority it seeks to entrench</a:t>
            </a:r>
          </a:p>
        </p:txBody>
      </p:sp>
    </p:spTree>
    <p:extLst>
      <p:ext uri="{BB962C8B-B14F-4D97-AF65-F5344CB8AC3E}">
        <p14:creationId xmlns:p14="http://schemas.microsoft.com/office/powerpoint/2010/main" val="1502981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/>
        </p:blipFill>
        <p:spPr>
          <a:xfrm>
            <a:off x="772201" y="710119"/>
            <a:ext cx="2504246" cy="405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10524936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Sep 2023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strengthening…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SO 270 Proposals for entrenchment	</a:t>
            </a:r>
          </a:p>
          <a:p>
            <a:r>
              <a:rPr lang="en-NZ" b="0" dirty="0"/>
              <a:t>symmetry in enhanced majority  </a:t>
            </a:r>
          </a:p>
          <a:p>
            <a:r>
              <a:rPr lang="en-NZ" b="0" dirty="0"/>
              <a:t>must be considered by select committee and be subject to public submission</a:t>
            </a:r>
          </a:p>
          <a:p>
            <a:r>
              <a:rPr lang="en-NZ" b="0" dirty="0"/>
              <a:t>cannot be passed through committee of whole under urgency</a:t>
            </a:r>
          </a:p>
        </p:txBody>
      </p:sp>
    </p:spTree>
    <p:extLst>
      <p:ext uri="{BB962C8B-B14F-4D97-AF65-F5344CB8AC3E}">
        <p14:creationId xmlns:p14="http://schemas.microsoft.com/office/powerpoint/2010/main" val="368215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5246"/>
          <a:stretch/>
        </p:blipFill>
        <p:spPr>
          <a:xfrm>
            <a:off x="772201" y="710119"/>
            <a:ext cx="2504246" cy="405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7615485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11 Nov 2023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Bil</a:t>
            </a:r>
            <a:r>
              <a:rPr lang="en-NZ" dirty="0"/>
              <a:t>l again</a:t>
            </a:r>
            <a:r>
              <a:rPr lang="en-NZ" sz="3800" dirty="0"/>
              <a:t>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Select Comm report: Greens differing view</a:t>
            </a:r>
          </a:p>
          <a:p>
            <a:r>
              <a:rPr lang="en-NZ" b="0" dirty="0"/>
              <a:t>disagreed with official advice that entrenchment inappropriate</a:t>
            </a:r>
          </a:p>
          <a:p>
            <a:r>
              <a:rPr lang="en-NZ" b="0" dirty="0"/>
              <a:t>considers 60% majority would be appropriate check against outsourcing</a:t>
            </a:r>
            <a:r>
              <a:rPr lang="en-NZ" sz="2800" b="0" dirty="0"/>
              <a:t> </a:t>
            </a:r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3275080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3117" r="7354" b="7421"/>
          <a:stretch/>
        </p:blipFill>
        <p:spPr>
          <a:xfrm>
            <a:off x="690662" y="953310"/>
            <a:ext cx="2700000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7967839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22*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Bill again…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Supplementary Order Paper 285</a:t>
            </a:r>
          </a:p>
          <a:p>
            <a:r>
              <a:rPr lang="en-NZ" b="0" dirty="0"/>
              <a:t>cl 206AA Restriction on amendment or repeal of certain provision </a:t>
            </a:r>
          </a:p>
          <a:p>
            <a:r>
              <a:rPr lang="en-NZ" b="0" dirty="0"/>
              <a:t>ie, cl 116 cannot be repealed or amended unless majority of 60% of MPs or majority at referendum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680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3117" r="7354" b="7421"/>
          <a:stretch/>
        </p:blipFill>
        <p:spPr>
          <a:xfrm>
            <a:off x="690662" y="953310"/>
            <a:ext cx="2700000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7801584" y="5127501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22*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inclusion…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Supplementary Order Paper 285</a:t>
            </a:r>
          </a:p>
          <a:p>
            <a:r>
              <a:rPr lang="en-NZ" b="0" dirty="0"/>
              <a:t>cl 206AA Restriction on amendment or repeal of certain provision </a:t>
            </a:r>
          </a:p>
          <a:p>
            <a:r>
              <a:rPr lang="en-NZ" b="0" dirty="0"/>
              <a:t>ie, cl 116 cannot be repealed or amended unless majority of 60% of MPs or majority at referendum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7008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" t="1989" r="-94" b="1989"/>
          <a:stretch/>
        </p:blipFill>
        <p:spPr>
          <a:xfrm>
            <a:off x="768484" y="933854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7801584" y="5127501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22*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vote…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>
            <a:noAutofit/>
          </a:bodyPr>
          <a:lstStyle/>
          <a:p>
            <a:r>
              <a:rPr lang="en-NZ" dirty="0"/>
              <a:t>“The question is that the amendment … in SOP 285 be agreed to”</a:t>
            </a:r>
          </a:p>
          <a:p>
            <a:r>
              <a:rPr lang="en-NZ" sz="2600" b="0" dirty="0"/>
              <a:t>“must be agreed by 60% majority</a:t>
            </a:r>
            <a:r>
              <a:rPr lang="en-NZ" b="0" dirty="0"/>
              <a:t>” </a:t>
            </a:r>
            <a:r>
              <a:rPr lang="en-NZ" sz="2400" b="0" dirty="0"/>
              <a:t>ie, 72 members</a:t>
            </a:r>
            <a:endParaRPr lang="en-NZ" sz="2600" b="0" dirty="0"/>
          </a:p>
          <a:p>
            <a:r>
              <a:rPr lang="en-NZ" b="0" dirty="0"/>
              <a:t>a</a:t>
            </a:r>
            <a:r>
              <a:rPr lang="en-NZ" sz="2600" b="0" dirty="0"/>
              <a:t>yes 74 = Labour 64; Greens 10 </a:t>
            </a:r>
          </a:p>
          <a:p>
            <a:r>
              <a:rPr lang="en-NZ" b="0" dirty="0"/>
              <a:t>n</a:t>
            </a:r>
            <a:r>
              <a:rPr lang="en-NZ" sz="2600" b="0" dirty="0"/>
              <a:t>oes 43 = National 33; ACT 10 </a:t>
            </a:r>
          </a:p>
          <a:p>
            <a:r>
              <a:rPr lang="en-NZ" b="0" dirty="0"/>
              <a:t>a</a:t>
            </a:r>
            <a:r>
              <a:rPr lang="en-NZ" sz="2600" b="0" dirty="0"/>
              <a:t>mendment agreed to</a:t>
            </a:r>
          </a:p>
        </p:txBody>
      </p:sp>
    </p:spTree>
    <p:extLst>
      <p:ext uri="{BB962C8B-B14F-4D97-AF65-F5344CB8AC3E}">
        <p14:creationId xmlns:p14="http://schemas.microsoft.com/office/powerpoint/2010/main" val="2458106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3" t="-1386" r="253" b="-2248"/>
          <a:stretch/>
        </p:blipFill>
        <p:spPr>
          <a:xfrm>
            <a:off x="344953" y="903450"/>
            <a:ext cx="3049825" cy="3728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491490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27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concerns…</a:t>
            </a:r>
            <a:endParaRPr lang="en-NZ" sz="3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“dangerous precedent”</a:t>
            </a:r>
          </a:p>
          <a:p>
            <a:r>
              <a:rPr lang="en-NZ" b="0" dirty="0"/>
              <a:t>contested matter of policy/political weaponisation</a:t>
            </a:r>
          </a:p>
          <a:p>
            <a:r>
              <a:rPr lang="en-NZ" b="0" dirty="0"/>
              <a:t>upsets precedents about need for matter to be above politics</a:t>
            </a:r>
          </a:p>
          <a:p>
            <a:r>
              <a:rPr lang="en-NZ" b="0" dirty="0"/>
              <a:t>risks upsetting existing entrenchment equilibrium</a:t>
            </a:r>
          </a:p>
          <a:p>
            <a:r>
              <a:rPr lang="en-NZ" b="0" dirty="0"/>
              <a:t>hasty process didn’t allow due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187312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2936" r="6811" b="6695"/>
          <a:stretch/>
        </p:blipFill>
        <p:spPr>
          <a:xfrm>
            <a:off x="772201" y="933853"/>
            <a:ext cx="250424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10291984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30 Aug 2023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strengthening…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Review of Standing Orders 2023</a:t>
            </a:r>
          </a:p>
          <a:p>
            <a:r>
              <a:rPr lang="en-NZ" b="0" dirty="0"/>
              <a:t>symmetry in enhanced majority  </a:t>
            </a:r>
          </a:p>
          <a:p>
            <a:r>
              <a:rPr lang="en-NZ" b="0" dirty="0"/>
              <a:t>must be considered by select committee and be subject to public submission</a:t>
            </a:r>
          </a:p>
          <a:p>
            <a:r>
              <a:rPr lang="en-NZ" b="0" dirty="0"/>
              <a:t>cannot be passed through committee of whole under urgency</a:t>
            </a:r>
          </a:p>
        </p:txBody>
      </p:sp>
    </p:spTree>
    <p:extLst>
      <p:ext uri="{BB962C8B-B14F-4D97-AF65-F5344CB8AC3E}">
        <p14:creationId xmlns:p14="http://schemas.microsoft.com/office/powerpoint/2010/main" val="398963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/>
        </p:blipFill>
        <p:spPr>
          <a:xfrm>
            <a:off x="772201" y="710119"/>
            <a:ext cx="2504246" cy="405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10524936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Sep 2023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strengthening…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SO 270 Proposals for entrenchment	</a:t>
            </a:r>
          </a:p>
          <a:p>
            <a:r>
              <a:rPr lang="en-NZ" b="0" dirty="0"/>
              <a:t>symmetry in enhanced majority  </a:t>
            </a:r>
          </a:p>
          <a:p>
            <a:r>
              <a:rPr lang="en-NZ" b="0" dirty="0"/>
              <a:t>must be considered by select committee and be subject to public submission</a:t>
            </a:r>
          </a:p>
          <a:p>
            <a:r>
              <a:rPr lang="en-NZ" b="0" dirty="0"/>
              <a:t>cannot be passed through committee of whole under urgency</a:t>
            </a:r>
          </a:p>
        </p:txBody>
      </p:sp>
    </p:spTree>
    <p:extLst>
      <p:ext uri="{BB962C8B-B14F-4D97-AF65-F5344CB8AC3E}">
        <p14:creationId xmlns:p14="http://schemas.microsoft.com/office/powerpoint/2010/main" val="323456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" t="11156" r="738" b="27766"/>
          <a:stretch/>
        </p:blipFill>
        <p:spPr>
          <a:xfrm>
            <a:off x="772201" y="933853"/>
            <a:ext cx="250424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10291984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3 Oct 2024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sz="3800" dirty="0"/>
              <a:t>The reflections…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constitutional dynamics, culture and traditions</a:t>
            </a:r>
          </a:p>
          <a:p>
            <a:r>
              <a:rPr lang="en-NZ" b="0" dirty="0"/>
              <a:t>cause of the shenanigans</a:t>
            </a:r>
          </a:p>
          <a:p>
            <a:r>
              <a:rPr lang="en-NZ" b="0" dirty="0"/>
              <a:t>normative force of conventions</a:t>
            </a:r>
          </a:p>
          <a:p>
            <a:r>
              <a:rPr lang="en-NZ" b="0" dirty="0"/>
              <a:t>constitutional guardians</a:t>
            </a:r>
          </a:p>
          <a:p>
            <a:r>
              <a:rPr lang="en-NZ" b="0" dirty="0"/>
              <a:t>urgency addiction</a:t>
            </a:r>
          </a:p>
          <a:p>
            <a:r>
              <a:rPr lang="en-NZ" b="0" dirty="0"/>
              <a:t>rudimentary/narrow constitutional imagination</a:t>
            </a:r>
          </a:p>
          <a:p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2501532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2503CD-0768-4DD4-8E7E-72832928A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40478" r="-460" b="23338"/>
          <a:stretch/>
        </p:blipFill>
        <p:spPr>
          <a:xfrm>
            <a:off x="-1" y="0"/>
            <a:ext cx="122500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633F7-FA63-EDDD-92D5-556752533865}"/>
              </a:ext>
            </a:extLst>
          </p:cNvPr>
          <p:cNvSpPr txBox="1"/>
          <p:nvPr/>
        </p:nvSpPr>
        <p:spPr>
          <a:xfrm>
            <a:off x="1284634" y="1327567"/>
            <a:ext cx="9903408" cy="3723502"/>
          </a:xfrm>
          <a:prstGeom prst="rect">
            <a:avLst/>
          </a:prstGeom>
          <a:solidFill>
            <a:srgbClr val="0C4B33">
              <a:alpha val="74902"/>
            </a:srgb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NZ" sz="4800" b="1" dirty="0">
                <a:solidFill>
                  <a:schemeClr val="bg1"/>
                </a:solidFill>
                <a:latin typeface="Arial Nova" panose="020B0504020202020204" pitchFamily="34" charset="0"/>
              </a:rPr>
              <a:t>Parliament, resilience and </a:t>
            </a:r>
            <a:br>
              <a:rPr lang="en-NZ" sz="4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NZ" sz="4800" b="1" dirty="0">
                <a:solidFill>
                  <a:schemeClr val="bg1"/>
                </a:solidFill>
                <a:latin typeface="Arial Nova" panose="020B0504020202020204" pitchFamily="34" charset="0"/>
              </a:rPr>
              <a:t>the full power to make law</a:t>
            </a:r>
            <a:endParaRPr lang="en-NZ" sz="11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algn="ctr">
              <a:lnSpc>
                <a:spcPct val="125000"/>
              </a:lnSpc>
            </a:pPr>
            <a:br>
              <a:rPr lang="en-NZ" sz="24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NZ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Dr Dean Knight</a:t>
            </a:r>
            <a:r>
              <a:rPr lang="en-NZ" sz="2400" dirty="0">
                <a:solidFill>
                  <a:schemeClr val="bg1"/>
                </a:solidFill>
                <a:latin typeface="Arial Nova" panose="020B0504020202020204" pitchFamily="34" charset="0"/>
              </a:rPr>
              <a:t>, Professor of Law</a:t>
            </a:r>
            <a:br>
              <a:rPr lang="en-NZ" sz="24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NZ" sz="2400" dirty="0">
                <a:solidFill>
                  <a:schemeClr val="bg1"/>
                </a:solidFill>
                <a:latin typeface="Arial Nova" panose="020B0504020202020204" pitchFamily="34" charset="0"/>
              </a:rPr>
              <a:t>Te Herenga Waka—Victoria University of Wellington</a:t>
            </a:r>
          </a:p>
          <a:p>
            <a:pPr algn="ctr">
              <a:lnSpc>
                <a:spcPct val="125000"/>
              </a:lnSpc>
            </a:pPr>
            <a:r>
              <a:rPr lang="en-NZ" sz="2000" dirty="0">
                <a:solidFill>
                  <a:schemeClr val="bg1"/>
                </a:solidFill>
                <a:latin typeface="Arial Nova" panose="020B0504020202020204" pitchFamily="34" charset="0"/>
              </a:rPr>
              <a:t>dean.knight@vuw.ac.nz  |  @drdeanknight</a:t>
            </a:r>
          </a:p>
        </p:txBody>
      </p:sp>
    </p:spTree>
    <p:extLst>
      <p:ext uri="{BB962C8B-B14F-4D97-AF65-F5344CB8AC3E}">
        <p14:creationId xmlns:p14="http://schemas.microsoft.com/office/powerpoint/2010/main" val="348207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" t="1989" r="-94" b="1989"/>
          <a:stretch/>
        </p:blipFill>
        <p:spPr>
          <a:xfrm>
            <a:off x="768484" y="933854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7801584" y="5127501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22*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inclusion…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>
            <a:noAutofit/>
          </a:bodyPr>
          <a:lstStyle/>
          <a:p>
            <a:r>
              <a:rPr lang="en-NZ" dirty="0"/>
              <a:t>“The question is that the amendment … in SOP 285 be agreed to”</a:t>
            </a:r>
          </a:p>
          <a:p>
            <a:r>
              <a:rPr lang="en-NZ" sz="2600" b="0" dirty="0"/>
              <a:t>“must be agreed by 60% majority</a:t>
            </a:r>
            <a:r>
              <a:rPr lang="en-NZ" b="0" dirty="0"/>
              <a:t>” </a:t>
            </a:r>
            <a:r>
              <a:rPr lang="en-NZ" sz="2400" b="0" dirty="0"/>
              <a:t>ie, 72 members</a:t>
            </a:r>
            <a:endParaRPr lang="en-NZ" sz="2600" b="0" dirty="0"/>
          </a:p>
          <a:p>
            <a:r>
              <a:rPr lang="en-NZ" b="0" dirty="0"/>
              <a:t>a</a:t>
            </a:r>
            <a:r>
              <a:rPr lang="en-NZ" sz="2600" b="0" dirty="0"/>
              <a:t>yes 74 = Labour 64; Greens 10 </a:t>
            </a:r>
          </a:p>
          <a:p>
            <a:r>
              <a:rPr lang="en-NZ" b="0" dirty="0"/>
              <a:t>n</a:t>
            </a:r>
            <a:r>
              <a:rPr lang="en-NZ" sz="2600" b="0" dirty="0"/>
              <a:t>oes 43 = National 33; ACT 10 </a:t>
            </a:r>
          </a:p>
          <a:p>
            <a:r>
              <a:rPr lang="en-NZ" b="0" dirty="0"/>
              <a:t>a</a:t>
            </a:r>
            <a:r>
              <a:rPr lang="en-NZ" sz="2600" b="0" dirty="0"/>
              <a:t>mendment agreed to</a:t>
            </a:r>
          </a:p>
        </p:txBody>
      </p:sp>
    </p:spTree>
    <p:extLst>
      <p:ext uri="{BB962C8B-B14F-4D97-AF65-F5344CB8AC3E}">
        <p14:creationId xmlns:p14="http://schemas.microsoft.com/office/powerpoint/2010/main" val="278761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3952"/>
          <a:stretch/>
        </p:blipFill>
        <p:spPr>
          <a:xfrm>
            <a:off x="690662" y="953310"/>
            <a:ext cx="2700000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9805600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6 Dec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removal…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Supplementary Order Paper 310 </a:t>
            </a:r>
          </a:p>
          <a:p>
            <a:r>
              <a:rPr lang="en-NZ" b="0" dirty="0"/>
              <a:t>deletes new cl 206AA (restriction on amendment or repeal or certain provisions)</a:t>
            </a:r>
          </a:p>
          <a:p>
            <a:r>
              <a:rPr lang="en-NZ" b="0" dirty="0"/>
              <a:t>ayes 104; noes 10</a:t>
            </a:r>
          </a:p>
          <a:p>
            <a:r>
              <a:rPr lang="en-NZ" b="0" dirty="0"/>
              <a:t>amendment agree to</a:t>
            </a:r>
          </a:p>
        </p:txBody>
      </p:sp>
    </p:spTree>
    <p:extLst>
      <p:ext uri="{BB962C8B-B14F-4D97-AF65-F5344CB8AC3E}">
        <p14:creationId xmlns:p14="http://schemas.microsoft.com/office/powerpoint/2010/main" val="285742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" b="2535"/>
          <a:stretch/>
        </p:blipFill>
        <p:spPr>
          <a:xfrm>
            <a:off x="690662" y="953310"/>
            <a:ext cx="2700000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10424808" y="5087565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16 Feb 2024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burial…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sz="2800" dirty="0"/>
              <a:t>Water Services Acts Repeal Act 2024</a:t>
            </a:r>
          </a:p>
          <a:p>
            <a:r>
              <a:rPr lang="en-NZ" b="0" dirty="0"/>
              <a:t>repeals Three Waters legislation, including Water Services Entities Act 2022</a:t>
            </a:r>
          </a:p>
        </p:txBody>
      </p:sp>
    </p:spTree>
    <p:extLst>
      <p:ext uri="{BB962C8B-B14F-4D97-AF65-F5344CB8AC3E}">
        <p14:creationId xmlns:p14="http://schemas.microsoft.com/office/powerpoint/2010/main" val="191585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" t="1989" r="-94" b="1989"/>
          <a:stretch/>
        </p:blipFill>
        <p:spPr>
          <a:xfrm>
            <a:off x="768484" y="933854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7801584" y="5127501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22*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inclusion…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>
            <a:noAutofit/>
          </a:bodyPr>
          <a:lstStyle/>
          <a:p>
            <a:r>
              <a:rPr lang="en-NZ" dirty="0"/>
              <a:t>“The question is that the amendment … in SOP 285 be agreed to”</a:t>
            </a:r>
          </a:p>
          <a:p>
            <a:r>
              <a:rPr lang="en-NZ" sz="2600" b="0" dirty="0"/>
              <a:t>“must be agreed by 60% majority</a:t>
            </a:r>
            <a:r>
              <a:rPr lang="en-NZ" b="0" dirty="0"/>
              <a:t>” </a:t>
            </a:r>
            <a:r>
              <a:rPr lang="en-NZ" sz="2400" b="0" dirty="0"/>
              <a:t>ie, 72 members</a:t>
            </a:r>
            <a:endParaRPr lang="en-NZ" sz="2600" b="0" dirty="0"/>
          </a:p>
          <a:p>
            <a:r>
              <a:rPr lang="en-NZ" b="0" dirty="0"/>
              <a:t>a</a:t>
            </a:r>
            <a:r>
              <a:rPr lang="en-NZ" sz="2600" b="0" dirty="0"/>
              <a:t>yes 74 = Labour 64; Greens 10 </a:t>
            </a:r>
          </a:p>
          <a:p>
            <a:r>
              <a:rPr lang="en-NZ" b="0" dirty="0"/>
              <a:t>n</a:t>
            </a:r>
            <a:r>
              <a:rPr lang="en-NZ" sz="2600" b="0" dirty="0"/>
              <a:t>oes 43 = National 33; ACT 10 </a:t>
            </a:r>
          </a:p>
          <a:p>
            <a:r>
              <a:rPr lang="en-NZ" b="0" dirty="0"/>
              <a:t>a</a:t>
            </a:r>
            <a:r>
              <a:rPr lang="en-NZ" sz="2600" b="0" dirty="0"/>
              <a:t>mendment agreed to</a:t>
            </a:r>
          </a:p>
        </p:txBody>
      </p:sp>
    </p:spTree>
    <p:extLst>
      <p:ext uri="{BB962C8B-B14F-4D97-AF65-F5344CB8AC3E}">
        <p14:creationId xmlns:p14="http://schemas.microsoft.com/office/powerpoint/2010/main" val="368081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416" r="5728" b="416"/>
          <a:stretch/>
        </p:blipFill>
        <p:spPr>
          <a:xfrm>
            <a:off x="689907" y="953310"/>
            <a:ext cx="2546083" cy="35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491490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26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concerns…</a:t>
            </a:r>
            <a:endParaRPr lang="en-NZ" sz="3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a doozy – perhaps concerning?</a:t>
            </a:r>
          </a:p>
          <a:p>
            <a:r>
              <a:rPr lang="en-NZ" b="0" dirty="0"/>
              <a:t>awkward</a:t>
            </a:r>
          </a:p>
          <a:p>
            <a:r>
              <a:rPr lang="en-NZ" b="0" dirty="0"/>
              <a:t>doesn’t sit well with our constitutional traditions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27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B278F-E4AF-6BDC-B355-0C28647B7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5936" r="1455" b="10822"/>
          <a:stretch/>
        </p:blipFill>
        <p:spPr>
          <a:xfrm>
            <a:off x="520168" y="952728"/>
            <a:ext cx="2984119" cy="299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20E3F6-AA35-A599-C19C-A0A5D0771AD7}"/>
              </a:ext>
            </a:extLst>
          </p:cNvPr>
          <p:cNvSpPr/>
          <p:nvPr/>
        </p:nvSpPr>
        <p:spPr>
          <a:xfrm>
            <a:off x="298315" y="5321030"/>
            <a:ext cx="11595370" cy="330740"/>
          </a:xfrm>
          <a:prstGeom prst="leftRightArrow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91DB19-439B-EAD6-DCEB-43DF94BFD704}"/>
              </a:ext>
            </a:extLst>
          </p:cNvPr>
          <p:cNvSpPr/>
          <p:nvPr/>
        </p:nvSpPr>
        <p:spPr>
          <a:xfrm rot="16200000">
            <a:off x="8491490" y="5087566"/>
            <a:ext cx="904673" cy="2033082"/>
          </a:xfrm>
          <a:prstGeom prst="homePlate">
            <a:avLst/>
          </a:prstGeom>
          <a:solidFill>
            <a:srgbClr val="0C4B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b="1" dirty="0">
                <a:latin typeface="Arial Nova" panose="020B0504020202020204" pitchFamily="34" charset="0"/>
              </a:rPr>
              <a:t>26 Nov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19F975-78AC-363D-2B1A-EBC0B3F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477839"/>
            <a:ext cx="7940512" cy="1143000"/>
          </a:xfrm>
        </p:spPr>
        <p:txBody>
          <a:bodyPr/>
          <a:lstStyle/>
          <a:p>
            <a:r>
              <a:rPr lang="en-NZ" dirty="0"/>
              <a:t>The concerns…</a:t>
            </a:r>
            <a:endParaRPr lang="en-NZ" sz="3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97D583-0B32-9278-4C90-ED1B8CDA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8" y="1854198"/>
            <a:ext cx="7940512" cy="2915765"/>
          </a:xfrm>
        </p:spPr>
        <p:txBody>
          <a:bodyPr/>
          <a:lstStyle/>
          <a:p>
            <a:r>
              <a:rPr lang="en-NZ" dirty="0"/>
              <a:t>a doozy – perhaps concerning?</a:t>
            </a:r>
          </a:p>
          <a:p>
            <a:r>
              <a:rPr lang="en-NZ" b="0" dirty="0"/>
              <a:t>awkward</a:t>
            </a:r>
          </a:p>
          <a:p>
            <a:r>
              <a:rPr lang="en-NZ" b="0" dirty="0"/>
              <a:t>doesn’t sit well with our constitutional traditions</a:t>
            </a:r>
          </a:p>
          <a:p>
            <a:pPr lvl="1"/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290176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99F73A8900D741B8350496B1109AFB" ma:contentTypeVersion="13" ma:contentTypeDescription="Create a new document." ma:contentTypeScope="" ma:versionID="e47e0e654f0ddc82e755e4b6bbbab2ee">
  <xsd:schema xmlns:xsd="http://www.w3.org/2001/XMLSchema" xmlns:xs="http://www.w3.org/2001/XMLSchema" xmlns:p="http://schemas.microsoft.com/office/2006/metadata/properties" xmlns:ns3="7c8ece93-945f-486d-bcb8-d2534d6fb27f" xmlns:ns4="780d1404-6b45-486b-a146-86e8f0fc81b1" targetNamespace="http://schemas.microsoft.com/office/2006/metadata/properties" ma:root="true" ma:fieldsID="1ab165841c272b2b825ee5cacb92e008" ns3:_="" ns4:_="">
    <xsd:import namespace="7c8ece93-945f-486d-bcb8-d2534d6fb27f"/>
    <xsd:import namespace="780d1404-6b45-486b-a146-86e8f0fc81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ece93-945f-486d-bcb8-d2534d6fb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d1404-6b45-486b-a146-86e8f0fc81b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4411AD-64A4-46F2-AE52-99EB08CD9F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F9DE8E-1C70-4FBA-89AC-2712AD737C9D}">
  <ds:schemaRefs>
    <ds:schemaRef ds:uri="http://purl.org/dc/terms/"/>
    <ds:schemaRef ds:uri="http://schemas.openxmlformats.org/package/2006/metadata/core-properties"/>
    <ds:schemaRef ds:uri="http://purl.org/dc/dcmitype/"/>
    <ds:schemaRef ds:uri="7c8ece93-945f-486d-bcb8-d2534d6fb27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80d1404-6b45-486b-a146-86e8f0fc81b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0C1602-6AA2-4D7F-8749-F38AFE204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ece93-945f-486d-bcb8-d2534d6fb27f"/>
    <ds:schemaRef ds:uri="780d1404-6b45-486b-a146-86e8f0fc81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4737</TotalTime>
  <Words>1212</Words>
  <Application>Microsoft Office PowerPoint</Application>
  <PresentationFormat>Widescreen</PresentationFormat>
  <Paragraphs>217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The Bill…</vt:lpstr>
      <vt:lpstr>The inclusion…</vt:lpstr>
      <vt:lpstr>The inclusion…</vt:lpstr>
      <vt:lpstr>The removal…</vt:lpstr>
      <vt:lpstr>The burial…</vt:lpstr>
      <vt:lpstr>The inclusion…</vt:lpstr>
      <vt:lpstr>The concerns…</vt:lpstr>
      <vt:lpstr>The concerns…</vt:lpstr>
      <vt:lpstr>The media…</vt:lpstr>
      <vt:lpstr>The concerns…</vt:lpstr>
      <vt:lpstr>The concerns…</vt:lpstr>
      <vt:lpstr>The pause for reconsideration…</vt:lpstr>
      <vt:lpstr>The pause for reconsideration… </vt:lpstr>
      <vt:lpstr>The removal…</vt:lpstr>
      <vt:lpstr>The removal…</vt:lpstr>
      <vt:lpstr>The removal…</vt:lpstr>
      <vt:lpstr>The review…</vt:lpstr>
      <vt:lpstr>The review…</vt:lpstr>
      <vt:lpstr>The review…</vt:lpstr>
      <vt:lpstr>The pre-history…</vt:lpstr>
      <vt:lpstr>The current settings…</vt:lpstr>
      <vt:lpstr>The pre-history…</vt:lpstr>
      <vt:lpstr>The pre-history…</vt:lpstr>
      <vt:lpstr>The pre-history…</vt:lpstr>
      <vt:lpstr>The current settings…</vt:lpstr>
      <vt:lpstr>The strengthening…</vt:lpstr>
      <vt:lpstr>The Bill again…</vt:lpstr>
      <vt:lpstr>The Bill again…</vt:lpstr>
      <vt:lpstr>The vote…</vt:lpstr>
      <vt:lpstr>The concerns…</vt:lpstr>
      <vt:lpstr>The strengthening…</vt:lpstr>
      <vt:lpstr>The strengthening…</vt:lpstr>
      <vt:lpstr>The reflections…</vt:lpstr>
      <vt:lpstr>PowerPoint Presentation</vt:lpstr>
    </vt:vector>
  </TitlesOfParts>
  <Company>Victoria University of Wellington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GOVT 541 Law in the Public Sector</dc:title>
  <dc:creator>Dean Knight</dc:creator>
  <cp:lastModifiedBy>Dean Knight</cp:lastModifiedBy>
  <cp:revision>220</cp:revision>
  <cp:lastPrinted>2024-10-02T09:39:33Z</cp:lastPrinted>
  <dcterms:created xsi:type="dcterms:W3CDTF">2016-08-04T09:59:06Z</dcterms:created>
  <dcterms:modified xsi:type="dcterms:W3CDTF">2024-10-02T20:06:02Z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0x010100BC99F73A8900D741B8350496B1109AFB</vt:lpwstr>
  </property>
</Properties>
</file>