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90" r:id="rId6"/>
    <p:sldId id="256" r:id="rId7"/>
    <p:sldId id="271" r:id="rId8"/>
    <p:sldId id="258" r:id="rId9"/>
    <p:sldId id="261" r:id="rId10"/>
    <p:sldId id="270" r:id="rId11"/>
    <p:sldId id="257" r:id="rId12"/>
    <p:sldId id="260" r:id="rId13"/>
    <p:sldId id="262" r:id="rId14"/>
    <p:sldId id="263" r:id="rId15"/>
    <p:sldId id="264" r:id="rId16"/>
    <p:sldId id="265" r:id="rId17"/>
    <p:sldId id="267" r:id="rId18"/>
    <p:sldId id="272" r:id="rId19"/>
    <p:sldId id="273" r:id="rId20"/>
    <p:sldId id="275" r:id="rId21"/>
    <p:sldId id="276" r:id="rId22"/>
    <p:sldId id="278" r:id="rId23"/>
    <p:sldId id="279" r:id="rId24"/>
    <p:sldId id="288" r:id="rId25"/>
    <p:sldId id="282" r:id="rId26"/>
    <p:sldId id="280" r:id="rId27"/>
    <p:sldId id="281" r:id="rId28"/>
    <p:sldId id="286" r:id="rId29"/>
    <p:sldId id="289"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46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59"/>
    <a:srgbClr val="A3A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66765-0EDF-0DD9-1ADA-9DC925FC3C0E}" v="3" dt="2024-10-03T04:59:56.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3879" autoAdjust="0"/>
  </p:normalViewPr>
  <p:slideViewPr>
    <p:cSldViewPr>
      <p:cViewPr>
        <p:scale>
          <a:sx n="84" d="100"/>
          <a:sy n="84" d="100"/>
        </p:scale>
        <p:origin x="2238" y="102"/>
      </p:cViewPr>
      <p:guideLst>
        <p:guide orient="horz" pos="1620"/>
        <p:guide pos="4649"/>
      </p:guideLst>
    </p:cSldViewPr>
  </p:slideViewPr>
  <p:notesTextViewPr>
    <p:cViewPr>
      <p:scale>
        <a:sx n="400" d="100"/>
        <a:sy n="4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 Henneveld" userId="S::nico.henneveld@parliament.govt.nz::f6812f7d-0732-46a3-9b36-eb1ac3f3f83b" providerId="AD" clId="Web-{D8166765-0EDF-0DD9-1ADA-9DC925FC3C0E}"/>
    <pc:docChg chg="addSld delSld sldOrd addMainMaster">
      <pc:chgData name="Nico Henneveld" userId="S::nico.henneveld@parliament.govt.nz::f6812f7d-0732-46a3-9b36-eb1ac3f3f83b" providerId="AD" clId="Web-{D8166765-0EDF-0DD9-1ADA-9DC925FC3C0E}" dt="2024-10-03T04:59:56.493" v="3"/>
      <pc:docMkLst>
        <pc:docMk/>
      </pc:docMkLst>
      <pc:sldChg chg="add del ord">
        <pc:chgData name="Nico Henneveld" userId="S::nico.henneveld@parliament.govt.nz::f6812f7d-0732-46a3-9b36-eb1ac3f3f83b" providerId="AD" clId="Web-{D8166765-0EDF-0DD9-1ADA-9DC925FC3C0E}" dt="2024-10-03T04:59:56.493" v="3"/>
        <pc:sldMkLst>
          <pc:docMk/>
          <pc:sldMk cId="1240337040" sldId="290"/>
        </pc:sldMkLst>
      </pc:sldChg>
      <pc:sldMasterChg chg="add addSldLayout">
        <pc:chgData name="Nico Henneveld" userId="S::nico.henneveld@parliament.govt.nz::f6812f7d-0732-46a3-9b36-eb1ac3f3f83b" providerId="AD" clId="Web-{D8166765-0EDF-0DD9-1ADA-9DC925FC3C0E}" dt="2024-10-03T04:59:53.805" v="2"/>
        <pc:sldMasterMkLst>
          <pc:docMk/>
          <pc:sldMasterMk cId="4138238389" sldId="2147483660"/>
        </pc:sldMasterMkLst>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1031136" sldId="2147483661"/>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872417951" sldId="2147483662"/>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3529088365" sldId="2147483663"/>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3643512" sldId="2147483664"/>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1602568284" sldId="2147483665"/>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464499234" sldId="2147483666"/>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2696945868" sldId="2147483667"/>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2544690854" sldId="2147483668"/>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2897614550" sldId="2147483669"/>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3904369676" sldId="2147483670"/>
          </pc:sldLayoutMkLst>
        </pc:sldLayoutChg>
        <pc:sldLayoutChg chg="add">
          <pc:chgData name="Nico Henneveld" userId="S::nico.henneveld@parliament.govt.nz::f6812f7d-0732-46a3-9b36-eb1ac3f3f83b" providerId="AD" clId="Web-{D8166765-0EDF-0DD9-1ADA-9DC925FC3C0E}" dt="2024-10-03T04:59:53.805" v="2"/>
          <pc:sldLayoutMkLst>
            <pc:docMk/>
            <pc:sldMasterMk cId="4138238389" sldId="2147483660"/>
            <pc:sldLayoutMk cId="73150874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5FE91-548A-45B2-B4B4-71193CA5DE17}" type="datetimeFigureOut">
              <a:rPr lang="en-AU" smtClean="0"/>
              <a:t>2/10/2024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B4858-5C87-4667-B686-B5FA40DFB5C7}" type="slidenum">
              <a:rPr lang="en-AU" smtClean="0"/>
              <a:t>‹#›</a:t>
            </a:fld>
            <a:endParaRPr lang="en-AU"/>
          </a:p>
        </p:txBody>
      </p:sp>
    </p:spTree>
    <p:extLst>
      <p:ext uri="{BB962C8B-B14F-4D97-AF65-F5344CB8AC3E}">
        <p14:creationId xmlns:p14="http://schemas.microsoft.com/office/powerpoint/2010/main" val="184624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2</a:t>
            </a:fld>
            <a:endParaRPr lang="en-NZ"/>
          </a:p>
        </p:txBody>
      </p:sp>
    </p:spTree>
    <p:extLst>
      <p:ext uri="{BB962C8B-B14F-4D97-AF65-F5344CB8AC3E}">
        <p14:creationId xmlns:p14="http://schemas.microsoft.com/office/powerpoint/2010/main" val="36141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ea typeface="Aptos" panose="020B0004020202020204" pitchFamily="34" charset="0"/>
              </a:rPr>
              <a:t>On 16 February 2021, the Prime Minister Scott Morrison, tasked a review of the procedures and processes involved in identifying, reporting and responding to serious incidents that occur during parliamentary employment. This was triggered by deeply distressing reports of an alleged sexual assault in a Ministerial office in March 2019 made public the previous day. </a:t>
            </a:r>
          </a:p>
          <a:p>
            <a:r>
              <a:rPr lang="en-AU" sz="1200" kern="100" dirty="0">
                <a:effectLst/>
                <a:ea typeface="Aptos" panose="020B0004020202020204" pitchFamily="34" charset="0"/>
              </a:rPr>
              <a:t>The review was undertaken by the </a:t>
            </a:r>
            <a:r>
              <a:rPr lang="en-AU" sz="1200" kern="100" dirty="0">
                <a:ea typeface="Aptos" panose="020B0004020202020204" pitchFamily="34" charset="0"/>
              </a:rPr>
              <a:t>Stephanie Foster PSM, Deputy Secretary of the Department of Prime Minister and Cabinet and was due in one month.</a:t>
            </a:r>
          </a:p>
          <a:p>
            <a:r>
              <a:rPr lang="en-AU" sz="1200" kern="100" dirty="0">
                <a:ea typeface="Aptos" panose="020B0004020202020204" pitchFamily="34" charset="0"/>
              </a:rPr>
              <a:t>On 17 February 2021, the Prime Minister announced the Secretary of PMC would conduct a review to </a:t>
            </a:r>
            <a:r>
              <a:rPr lang="en-AU" sz="1000" kern="100" dirty="0">
                <a:ea typeface="Aptos" panose="020B0004020202020204" pitchFamily="34" charset="0"/>
              </a:rPr>
              <a:t>‘</a:t>
            </a:r>
            <a:r>
              <a:rPr lang="en-AU" sz="1200" b="0" i="0" dirty="0">
                <a:effectLst/>
              </a:rPr>
              <a:t>check whether staff in his political office had any knowledge of the allegation before it became public in February this year.’</a:t>
            </a:r>
          </a:p>
          <a:p>
            <a:r>
              <a:rPr lang="en-AU" sz="1200" kern="100" dirty="0">
                <a:ea typeface="Aptos" panose="020B0004020202020204" pitchFamily="34" charset="0"/>
              </a:rPr>
              <a:t>This review was suspended several times.</a:t>
            </a:r>
          </a:p>
          <a:p>
            <a:endParaRPr lang="en-AU" dirty="0"/>
          </a:p>
        </p:txBody>
      </p:sp>
      <p:sp>
        <p:nvSpPr>
          <p:cNvPr id="4" name="Slide Number Placeholder 3"/>
          <p:cNvSpPr>
            <a:spLocks noGrp="1"/>
          </p:cNvSpPr>
          <p:nvPr>
            <p:ph type="sldNum" sz="quarter" idx="5"/>
          </p:nvPr>
        </p:nvSpPr>
        <p:spPr/>
        <p:txBody>
          <a:bodyPr/>
          <a:lstStyle/>
          <a:p>
            <a:fld id="{4A2B4858-5C87-4667-B686-B5FA40DFB5C7}" type="slidenum">
              <a:rPr lang="en-AU" smtClean="0"/>
              <a:t>3</a:t>
            </a:fld>
            <a:endParaRPr lang="en-AU"/>
          </a:p>
        </p:txBody>
      </p:sp>
    </p:spTree>
    <p:extLst>
      <p:ext uri="{BB962C8B-B14F-4D97-AF65-F5344CB8AC3E}">
        <p14:creationId xmlns:p14="http://schemas.microsoft.com/office/powerpoint/2010/main" val="312181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 Government, in consultation with the Presiding Officers, the Opposition, minor parties and independent Members of Parliament established an Independent Review (Review) into the workplaces of Parliamentarians and their staff (parliamentary workplaces) on 5 March 2021. </a:t>
            </a:r>
          </a:p>
          <a:p>
            <a:endParaRPr lang="en-AU" sz="1200" dirty="0"/>
          </a:p>
        </p:txBody>
      </p:sp>
      <p:sp>
        <p:nvSpPr>
          <p:cNvPr id="4" name="Slide Number Placeholder 3"/>
          <p:cNvSpPr>
            <a:spLocks noGrp="1"/>
          </p:cNvSpPr>
          <p:nvPr>
            <p:ph type="sldNum" sz="quarter" idx="5"/>
          </p:nvPr>
        </p:nvSpPr>
        <p:spPr/>
        <p:txBody>
          <a:bodyPr/>
          <a:lstStyle/>
          <a:p>
            <a:fld id="{4A2B4858-5C87-4667-B686-B5FA40DFB5C7}" type="slidenum">
              <a:rPr lang="en-AU" smtClean="0"/>
              <a:t>4</a:t>
            </a:fld>
            <a:endParaRPr lang="en-AU"/>
          </a:p>
        </p:txBody>
      </p:sp>
    </p:spTree>
    <p:extLst>
      <p:ext uri="{BB962C8B-B14F-4D97-AF65-F5344CB8AC3E}">
        <p14:creationId xmlns:p14="http://schemas.microsoft.com/office/powerpoint/2010/main" val="100363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Around Australia and in front of Parliament House</a:t>
            </a:r>
          </a:p>
        </p:txBody>
      </p:sp>
      <p:sp>
        <p:nvSpPr>
          <p:cNvPr id="4" name="Slide Number Placeholder 3"/>
          <p:cNvSpPr>
            <a:spLocks noGrp="1"/>
          </p:cNvSpPr>
          <p:nvPr>
            <p:ph type="sldNum" sz="quarter" idx="5"/>
          </p:nvPr>
        </p:nvSpPr>
        <p:spPr/>
        <p:txBody>
          <a:bodyPr/>
          <a:lstStyle/>
          <a:p>
            <a:fld id="{4A2B4858-5C87-4667-B686-B5FA40DFB5C7}" type="slidenum">
              <a:rPr lang="en-AU" smtClean="0"/>
              <a:t>5</a:t>
            </a:fld>
            <a:endParaRPr lang="en-AU"/>
          </a:p>
        </p:txBody>
      </p:sp>
    </p:spTree>
    <p:extLst>
      <p:ext uri="{BB962C8B-B14F-4D97-AF65-F5344CB8AC3E}">
        <p14:creationId xmlns:p14="http://schemas.microsoft.com/office/powerpoint/2010/main" val="275006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The committee was cautioned against making a list of offensive terms, with former Speaker Jenkins noting that it would easily date.</a:t>
            </a:r>
          </a:p>
          <a:p>
            <a:r>
              <a:rPr lang="en-AU" dirty="0"/>
              <a:t>Exactly what constitutes ‘offensive’, ‘objectionable’ and ‘unparliamentary’ language is not defined in the standing orders and is a matter for the Speaker to determine. In her submission, the Clerk of the House, Ms Claressa Surtees, noted:</a:t>
            </a:r>
          </a:p>
          <a:p>
            <a:pPr lvl="1"/>
            <a:r>
              <a:rPr lang="en-AU" dirty="0"/>
              <a:t>It is the Speaker, or indeed the Member acting as Chair at the time objection is raised, who determines whether words used are offensive or disorderly. The Speaker’s judgement depends on the nature of the words, as well as their context. The Speaker may be guided by relevant precedents and rulings by former Speakers, such as those cited in House of Representatives Practice.[7]</a:t>
            </a:r>
          </a:p>
          <a:p>
            <a:r>
              <a:rPr lang="en-AU" dirty="0"/>
              <a:t>Standing order 92 empowers the Speaker to intervene when a Member’s conduct is considered offensive or disorderly. This standing order also allows the Speaker to determine if a Member’s conduct is offensive or disorderly when it is brought to their attention by another Member. Earlier this year, the Speaker reminded Members of this process:</a:t>
            </a:r>
          </a:p>
          <a:p>
            <a:r>
              <a:rPr lang="en-AU" i="1" dirty="0"/>
              <a:t>… I want to reiterate to all members: if you believe you have been spoken about in a way that is disrespectful or indeed if any member believes another member has been spoken about in a way that is disrespectful, the time to raise that issue is when it happens. At the discretion of the chair, action may be taken at the time when a comment is brought to the attention of the chair.[5]</a:t>
            </a:r>
          </a:p>
          <a:p>
            <a:pPr lvl="1"/>
            <a:endParaRPr lang="en-AU" dirty="0"/>
          </a:p>
          <a:p>
            <a:r>
              <a:rPr lang="en-AU" sz="1200" dirty="0"/>
              <a:t>The committee also considered that the current standing orders did provide the Speaker or occupant of the Chair with sufficient authority to continue to rule on offensive language ‘based on the context in which it is used and community and parliamentary standards.’</a:t>
            </a:r>
          </a:p>
          <a:p>
            <a:r>
              <a:rPr lang="en-AU" sz="1200" dirty="0"/>
              <a:t>The committee acknowledged the evidence received that changing the standing orders would strengthen the Speaker’s ability to rule such language out of order, set expectations about the tone of parliamentary debate and demonstrate to the community that these words are not acceptable in any environment.</a:t>
            </a:r>
          </a:p>
          <a:p>
            <a:pPr lvl="1"/>
            <a:endParaRPr lang="en-AU" dirty="0"/>
          </a:p>
          <a:p>
            <a:endParaRPr lang="en-AU" sz="1200" dirty="0"/>
          </a:p>
          <a:p>
            <a:endParaRPr lang="en-AU" dirty="0"/>
          </a:p>
        </p:txBody>
      </p:sp>
      <p:sp>
        <p:nvSpPr>
          <p:cNvPr id="4" name="Slide Number Placeholder 3"/>
          <p:cNvSpPr>
            <a:spLocks noGrp="1"/>
          </p:cNvSpPr>
          <p:nvPr>
            <p:ph type="sldNum" sz="quarter" idx="5"/>
          </p:nvPr>
        </p:nvSpPr>
        <p:spPr/>
        <p:txBody>
          <a:bodyPr/>
          <a:lstStyle/>
          <a:p>
            <a:fld id="{4A2B4858-5C87-4667-B686-B5FA40DFB5C7}" type="slidenum">
              <a:rPr lang="en-AU" smtClean="0"/>
              <a:t>12</a:t>
            </a:fld>
            <a:endParaRPr lang="en-AU"/>
          </a:p>
        </p:txBody>
      </p:sp>
    </p:spTree>
    <p:extLst>
      <p:ext uri="{BB962C8B-B14F-4D97-AF65-F5344CB8AC3E}">
        <p14:creationId xmlns:p14="http://schemas.microsoft.com/office/powerpoint/2010/main" val="137204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The Procedure Committee had previously considered increased sanctions when it inquired into practices and procedures relating to Question Time.</a:t>
            </a:r>
          </a:p>
          <a:p>
            <a:r>
              <a:rPr lang="en-AU" sz="1200" dirty="0"/>
              <a:t>They had recommended amending standing order 94(a) to add three hours as an additional </a:t>
            </a:r>
            <a:r>
              <a:rPr lang="en-AU" sz="1200" dirty="0" err="1"/>
              <a:t>sanction.The</a:t>
            </a:r>
            <a:r>
              <a:rPr lang="en-AU" sz="1200" dirty="0"/>
              <a:t> recommendation was not accepted by the Government of the time.</a:t>
            </a:r>
          </a:p>
          <a:p>
            <a:r>
              <a:rPr lang="en-AU" sz="1200" dirty="0"/>
              <a:t>Evidence to the committee suggested that the current sanctions were not sufficient and not enough of a deterrent.</a:t>
            </a:r>
          </a:p>
          <a:p>
            <a:r>
              <a:rPr lang="en-AU" sz="1200" dirty="0"/>
              <a:t>The current Speaker and former Speakers were supportive of additional options to sanction Members.</a:t>
            </a:r>
          </a:p>
          <a:p>
            <a:endParaRPr lang="en-AU" dirty="0"/>
          </a:p>
        </p:txBody>
      </p:sp>
      <p:sp>
        <p:nvSpPr>
          <p:cNvPr id="4" name="Slide Number Placeholder 3"/>
          <p:cNvSpPr>
            <a:spLocks noGrp="1"/>
          </p:cNvSpPr>
          <p:nvPr>
            <p:ph type="sldNum" sz="quarter" idx="5"/>
          </p:nvPr>
        </p:nvSpPr>
        <p:spPr/>
        <p:txBody>
          <a:bodyPr/>
          <a:lstStyle/>
          <a:p>
            <a:fld id="{4A2B4858-5C87-4667-B686-B5FA40DFB5C7}" type="slidenum">
              <a:rPr lang="en-AU" smtClean="0"/>
              <a:t>14</a:t>
            </a:fld>
            <a:endParaRPr lang="en-AU"/>
          </a:p>
        </p:txBody>
      </p:sp>
    </p:spTree>
    <p:extLst>
      <p:ext uri="{BB962C8B-B14F-4D97-AF65-F5344CB8AC3E}">
        <p14:creationId xmlns:p14="http://schemas.microsoft.com/office/powerpoint/2010/main" val="7883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committee decided to continue to monitor changes during the remainder of the Parliament and to make any comments in their report on the maintenance of the standing orders.</a:t>
            </a:r>
          </a:p>
        </p:txBody>
      </p:sp>
      <p:sp>
        <p:nvSpPr>
          <p:cNvPr id="4" name="Slide Number Placeholder 3"/>
          <p:cNvSpPr>
            <a:spLocks noGrp="1"/>
          </p:cNvSpPr>
          <p:nvPr>
            <p:ph type="sldNum" sz="quarter" idx="5"/>
          </p:nvPr>
        </p:nvSpPr>
        <p:spPr/>
        <p:txBody>
          <a:bodyPr/>
          <a:lstStyle/>
          <a:p>
            <a:fld id="{4A2B4858-5C87-4667-B686-B5FA40DFB5C7}" type="slidenum">
              <a:rPr lang="en-AU" smtClean="0"/>
              <a:t>19</a:t>
            </a:fld>
            <a:endParaRPr lang="en-AU"/>
          </a:p>
        </p:txBody>
      </p:sp>
    </p:spTree>
    <p:extLst>
      <p:ext uri="{BB962C8B-B14F-4D97-AF65-F5344CB8AC3E}">
        <p14:creationId xmlns:p14="http://schemas.microsoft.com/office/powerpoint/2010/main" val="227419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Department of the House of Representatives title slide image." title="DHR title slid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395536" y="1779662"/>
            <a:ext cx="6768752" cy="1440160"/>
          </a:xfrm>
        </p:spPr>
        <p:txBody>
          <a:bodyPr/>
          <a:lstStyle/>
          <a:p>
            <a:r>
              <a:rPr lang="en-US" noProof="0"/>
              <a:t>Click to edit Master title style</a:t>
            </a:r>
            <a:endParaRPr lang="en-AU" noProof="0" dirty="0"/>
          </a:p>
        </p:txBody>
      </p:sp>
      <p:sp>
        <p:nvSpPr>
          <p:cNvPr id="3" name="Subtitle 2"/>
          <p:cNvSpPr>
            <a:spLocks noGrp="1"/>
          </p:cNvSpPr>
          <p:nvPr>
            <p:ph type="subTitle" idx="1"/>
          </p:nvPr>
        </p:nvSpPr>
        <p:spPr>
          <a:xfrm>
            <a:off x="395536" y="3316132"/>
            <a:ext cx="6192688" cy="319836"/>
          </a:xfrm>
        </p:spPr>
        <p:txBody>
          <a:bodyPr anchor="b">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AU" noProof="0" dirty="0"/>
          </a:p>
        </p:txBody>
      </p:sp>
    </p:spTree>
    <p:extLst>
      <p:ext uri="{BB962C8B-B14F-4D97-AF65-F5344CB8AC3E}">
        <p14:creationId xmlns:p14="http://schemas.microsoft.com/office/powerpoint/2010/main" val="76588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87241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52908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4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629841" y="273844"/>
            <a:ext cx="7886700" cy="994172"/>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025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464499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696945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54469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89761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90436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73150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74293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ew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584" y="2247715"/>
            <a:ext cx="7772400" cy="1021556"/>
          </a:xfrm>
        </p:spPr>
        <p:txBody>
          <a:bodyPr anchor="b">
            <a:normAutofit/>
          </a:bodyPr>
          <a:lstStyle>
            <a:lvl1pPr algn="l">
              <a:defRPr sz="3600" b="1" cap="all">
                <a:solidFill>
                  <a:srgbClr val="003359"/>
                </a:solidFill>
              </a:defRPr>
            </a:lvl1pPr>
          </a:lstStyle>
          <a:p>
            <a:r>
              <a:rPr lang="en-AU" noProof="0" dirty="0"/>
              <a:t>click</a:t>
            </a:r>
            <a:r>
              <a:rPr lang="en-US" dirty="0"/>
              <a:t> to edit master title style</a:t>
            </a:r>
            <a:endParaRPr lang="en-AU" dirty="0"/>
          </a:p>
        </p:txBody>
      </p:sp>
      <p:sp>
        <p:nvSpPr>
          <p:cNvPr id="3" name="Text Placeholder 2"/>
          <p:cNvSpPr>
            <a:spLocks noGrp="1"/>
          </p:cNvSpPr>
          <p:nvPr>
            <p:ph type="body" idx="1"/>
          </p:nvPr>
        </p:nvSpPr>
        <p:spPr>
          <a:xfrm>
            <a:off x="827584" y="3273829"/>
            <a:ext cx="7772400" cy="963122"/>
          </a:xfrm>
        </p:spPr>
        <p:txBody>
          <a:bodyPr anchor="t">
            <a:normAutofit/>
          </a:bodyPr>
          <a:lstStyle>
            <a:lvl1pPr marL="0" indent="0">
              <a:buNone/>
              <a:defRPr sz="3200">
                <a:solidFill>
                  <a:srgbClr val="A3A8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pic>
        <p:nvPicPr>
          <p:cNvPr id="4" name="Picture 3" descr="DHR footer image." title="Foot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31436"/>
            <a:ext cx="9144000" cy="512064"/>
          </a:xfrm>
          <a:prstGeom prst="rect">
            <a:avLst/>
          </a:prstGeom>
        </p:spPr>
      </p:pic>
    </p:spTree>
    <p:extLst>
      <p:ext uri="{BB962C8B-B14F-4D97-AF65-F5344CB8AC3E}">
        <p14:creationId xmlns:p14="http://schemas.microsoft.com/office/powerpoint/2010/main" val="113065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dirty="0"/>
          </a:p>
        </p:txBody>
      </p:sp>
      <p:sp>
        <p:nvSpPr>
          <p:cNvPr id="3" name="Content Placeholder 2"/>
          <p:cNvSpPr>
            <a:spLocks noGrp="1"/>
          </p:cNvSpPr>
          <p:nvPr>
            <p:ph sz="half" idx="1"/>
          </p:nvPr>
        </p:nvSpPr>
        <p:spPr>
          <a:xfrm>
            <a:off x="457200" y="1275605"/>
            <a:ext cx="4038600" cy="3319017"/>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Content Placeholder 3"/>
          <p:cNvSpPr>
            <a:spLocks noGrp="1"/>
          </p:cNvSpPr>
          <p:nvPr>
            <p:ph sz="half" idx="2"/>
          </p:nvPr>
        </p:nvSpPr>
        <p:spPr>
          <a:xfrm>
            <a:off x="4648200" y="1275605"/>
            <a:ext cx="4038600" cy="3319017"/>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273563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AU" noProof="0" dirty="0"/>
          </a:p>
        </p:txBody>
      </p:sp>
      <p:sp>
        <p:nvSpPr>
          <p:cNvPr id="3" name="Text Placeholder 2"/>
          <p:cNvSpPr>
            <a:spLocks noGrp="1"/>
          </p:cNvSpPr>
          <p:nvPr>
            <p:ph type="body" idx="1"/>
          </p:nvPr>
        </p:nvSpPr>
        <p:spPr>
          <a:xfrm>
            <a:off x="457200" y="1347614"/>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1851670"/>
            <a:ext cx="4040188" cy="288032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5" name="Text Placeholder 4"/>
          <p:cNvSpPr>
            <a:spLocks noGrp="1"/>
          </p:cNvSpPr>
          <p:nvPr>
            <p:ph type="body" sz="quarter" idx="3"/>
          </p:nvPr>
        </p:nvSpPr>
        <p:spPr>
          <a:xfrm>
            <a:off x="4645026" y="1347614"/>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851670"/>
            <a:ext cx="4041775" cy="288032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Slide Number Placeholder 8"/>
          <p:cNvSpPr>
            <a:spLocks noGrp="1"/>
          </p:cNvSpPr>
          <p:nvPr>
            <p:ph type="sldNum" sz="quarter" idx="12"/>
          </p:nvPr>
        </p:nvSpPr>
        <p:spPr/>
        <p:txBody>
          <a:bodyPr/>
          <a:lstStyle>
            <a:lvl1pPr>
              <a:defRPr>
                <a:solidFill>
                  <a:schemeClr val="accent2"/>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188454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218887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13588"/>
            <a:ext cx="5486400" cy="29163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296202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Vertical text layou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6320202" y="2461735"/>
            <a:ext cx="3690409" cy="994122"/>
          </a:xfrm>
        </p:spPr>
        <p:txBody>
          <a:bodyPr>
            <a:noAutofit/>
          </a:bodyPr>
          <a:lstStyle>
            <a:lvl1pPr>
              <a:defRPr sz="3200">
                <a:solidFill>
                  <a:schemeClr val="accent3"/>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457200" y="1203597"/>
            <a:ext cx="6923112" cy="3600401"/>
          </a:xfrm>
        </p:spPr>
        <p:txBody>
          <a:bodyPr vert="eaVert"/>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310290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03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Header image." title="Header imag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Placeholder 1"/>
          <p:cNvSpPr>
            <a:spLocks noGrp="1"/>
          </p:cNvSpPr>
          <p:nvPr>
            <p:ph type="title"/>
          </p:nvPr>
        </p:nvSpPr>
        <p:spPr>
          <a:xfrm>
            <a:off x="457200" y="267494"/>
            <a:ext cx="6995120" cy="745592"/>
          </a:xfrm>
          <a:prstGeom prst="rect">
            <a:avLst/>
          </a:prstGeom>
        </p:spPr>
        <p:txBody>
          <a:bodyPr vert="horz" lIns="91440" tIns="45720" rIns="91440" bIns="45720" rtlCol="0" anchor="ctr">
            <a:norm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457200" y="1275605"/>
            <a:ext cx="8229600" cy="331901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rgbClr val="A3A86B"/>
                </a:solidFill>
              </a:defRPr>
            </a:lvl1pPr>
          </a:lstStyle>
          <a:p>
            <a:fld id="{769C925B-37FA-4AF4-A680-849C74F6945B}" type="slidenum">
              <a:rPr lang="en-AU" smtClean="0"/>
              <a:pPr/>
              <a:t>‹#›</a:t>
            </a:fld>
            <a:endParaRPr lang="en-AU" dirty="0"/>
          </a:p>
        </p:txBody>
      </p:sp>
    </p:spTree>
    <p:extLst>
      <p:ext uri="{BB962C8B-B14F-4D97-AF65-F5344CB8AC3E}">
        <p14:creationId xmlns:p14="http://schemas.microsoft.com/office/powerpoint/2010/main" val="232300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Lst>
  <p:txStyles>
    <p:titleStyle>
      <a:lvl1pPr algn="l" defTabSz="914400" rtl="0" eaLnBrk="1" latinLnBrk="0" hangingPunct="1">
        <a:spcBef>
          <a:spcPct val="0"/>
        </a:spcBef>
        <a:buNone/>
        <a:defRPr sz="34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rgbClr val="00335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gt;"/>
        <a:defRPr sz="2400" kern="1200">
          <a:solidFill>
            <a:srgbClr val="0033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33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33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0033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138238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29130" y="-38311"/>
            <a:ext cx="9178427" cy="5250119"/>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3312052" y="-6751"/>
            <a:ext cx="5829300" cy="3870412"/>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43694" y="-82723"/>
            <a:ext cx="9185046" cy="4790597"/>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2649" y="4707874"/>
            <a:ext cx="9146648" cy="96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 name="TextBox 4">
            <a:extLst>
              <a:ext uri="{FF2B5EF4-FFF2-40B4-BE49-F238E27FC236}">
                <a16:creationId xmlns:a16="http://schemas.microsoft.com/office/drawing/2014/main" id="{487781B6-BF3C-AD0A-A6DD-4421CE4A4142}"/>
              </a:ext>
            </a:extLst>
          </p:cNvPr>
          <p:cNvSpPr txBox="1"/>
          <p:nvPr/>
        </p:nvSpPr>
        <p:spPr>
          <a:xfrm>
            <a:off x="449427" y="324261"/>
            <a:ext cx="8194939" cy="263918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ts val="450"/>
              </a:spcBef>
            </a:pPr>
            <a:r>
              <a:rPr lang="en-NZ" sz="3300" b="1">
                <a:solidFill>
                  <a:schemeClr val="accent5">
                    <a:lumMod val="75000"/>
                  </a:schemeClr>
                </a:solidFill>
                <a:latin typeface="Open Sans" panose="020B0606030504020204" pitchFamily="34" charset="0"/>
              </a:rPr>
              <a:t>ASPG ANNUAL CONFERENCE 2024</a:t>
            </a:r>
            <a:endParaRPr lang="en-NZ" sz="3300" b="1">
              <a:solidFill>
                <a:schemeClr val="accent5">
                  <a:lumMod val="75000"/>
                </a:schemeClr>
              </a:solidFill>
              <a:effectLst/>
              <a:latin typeface="Open Sans" panose="020B0606030504020204" pitchFamily="34" charset="0"/>
            </a:endParaRPr>
          </a:p>
          <a:p>
            <a:pPr>
              <a:spcBef>
                <a:spcPts val="450"/>
              </a:spcBef>
            </a:pPr>
            <a:r>
              <a:rPr lang="en-NZ" sz="3600" b="1">
                <a:solidFill>
                  <a:srgbClr val="153F6B"/>
                </a:solidFill>
                <a:latin typeface="Open Sans" panose="020B0606030504020204" pitchFamily="34" charset="0"/>
              </a:rPr>
              <a:t>Pauline Cullen</a:t>
            </a:r>
            <a:endParaRPr lang="en-NZ" sz="3600" b="1">
              <a:solidFill>
                <a:srgbClr val="153F6B"/>
              </a:solidFill>
              <a:effectLst/>
              <a:latin typeface="Open Sans" panose="020B0606030504020204" pitchFamily="34" charset="0"/>
            </a:endParaRPr>
          </a:p>
          <a:p>
            <a:pPr>
              <a:spcBef>
                <a:spcPts val="450"/>
              </a:spcBef>
            </a:pPr>
            <a:r>
              <a:rPr lang="en-NZ" sz="3600">
                <a:solidFill>
                  <a:srgbClr val="153F6B"/>
                </a:solidFill>
                <a:effectLst/>
                <a:latin typeface="Open Sans" panose="020B0606030504020204" pitchFamily="34" charset="0"/>
              </a:rPr>
              <a:t>Parliament of Australia</a:t>
            </a:r>
            <a:endParaRPr lang="en-NZ" sz="2400">
              <a:solidFill>
                <a:schemeClr val="bg1"/>
              </a:solidFill>
              <a:latin typeface="Open Sans" panose="020B0606030504020204" pitchFamily="34" charset="0"/>
            </a:endParaRPr>
          </a:p>
          <a:p>
            <a:pPr>
              <a:spcBef>
                <a:spcPts val="450"/>
              </a:spcBef>
            </a:pPr>
            <a:r>
              <a:rPr lang="en-NZ" sz="2400">
                <a:latin typeface="Open Sans" panose="020B0606030504020204" pitchFamily="34" charset="0"/>
              </a:rPr>
              <a:t>Raising the Standard – an inquiry by the Procedure Committee</a:t>
            </a:r>
            <a:endParaRPr lang="en-NZ" sz="3600">
              <a:effectLst/>
              <a:latin typeface="Open Sans" panose="020B0606030504020204" pitchFamily="34" charset="0"/>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22511" y="4707874"/>
            <a:ext cx="9178427" cy="503934"/>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248" y="4776775"/>
            <a:ext cx="1057117" cy="298811"/>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6465211" y="4804825"/>
            <a:ext cx="2557542"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NZ" sz="900" b="1">
                <a:solidFill>
                  <a:schemeClr val="bg1"/>
                </a:solidFill>
                <a:effectLst/>
                <a:latin typeface="Open Sans" panose="020B0606030504020204" pitchFamily="34" charset="0"/>
              </a:rPr>
              <a:t>New Zealand Chapter</a:t>
            </a:r>
            <a:endParaRPr lang="en-NZ" sz="9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124033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56E5-9980-F032-33F1-21E88C736279}"/>
              </a:ext>
            </a:extLst>
          </p:cNvPr>
          <p:cNvSpPr>
            <a:spLocks noGrp="1"/>
          </p:cNvSpPr>
          <p:nvPr>
            <p:ph type="title"/>
          </p:nvPr>
        </p:nvSpPr>
        <p:spPr>
          <a:xfrm>
            <a:off x="251520" y="267494"/>
            <a:ext cx="6995120" cy="745592"/>
          </a:xfrm>
        </p:spPr>
        <p:txBody>
          <a:bodyPr>
            <a:normAutofit fontScale="90000"/>
          </a:bodyPr>
          <a:lstStyle/>
          <a:p>
            <a:r>
              <a:rPr lang="en-AU" dirty="0"/>
              <a:t>Set the Standard Recommendation 27</a:t>
            </a:r>
          </a:p>
        </p:txBody>
      </p:sp>
      <p:sp>
        <p:nvSpPr>
          <p:cNvPr id="3" name="Content Placeholder 2">
            <a:extLst>
              <a:ext uri="{FF2B5EF4-FFF2-40B4-BE49-F238E27FC236}">
                <a16:creationId xmlns:a16="http://schemas.microsoft.com/office/drawing/2014/main" id="{503B6741-95B6-2A94-B5DD-B5E0E6A844B9}"/>
              </a:ext>
            </a:extLst>
          </p:cNvPr>
          <p:cNvSpPr>
            <a:spLocks noGrp="1"/>
          </p:cNvSpPr>
          <p:nvPr>
            <p:ph idx="1"/>
          </p:nvPr>
        </p:nvSpPr>
        <p:spPr/>
        <p:txBody>
          <a:bodyPr>
            <a:normAutofit/>
          </a:bodyPr>
          <a:lstStyle/>
          <a:p>
            <a:pPr marL="0" indent="0">
              <a:lnSpc>
                <a:spcPct val="115000"/>
              </a:lnSpc>
              <a:spcAft>
                <a:spcPts val="800"/>
              </a:spcAft>
              <a:buNone/>
            </a:pPr>
            <a:r>
              <a:rPr lang="en-AU" sz="2000" kern="100" dirty="0">
                <a:effectLst/>
                <a:ea typeface="Aptos" panose="020B0004020202020204" pitchFamily="34" charset="0"/>
              </a:rPr>
              <a:t>Recommendation 27: Review of Parliamentary sitting calendar and Order/Routine of Business </a:t>
            </a:r>
          </a:p>
          <a:p>
            <a:pPr marL="457200">
              <a:lnSpc>
                <a:spcPct val="115000"/>
              </a:lnSpc>
              <a:spcAft>
                <a:spcPts val="800"/>
              </a:spcAft>
            </a:pPr>
            <a:r>
              <a:rPr lang="en-AU" sz="2000" kern="100" dirty="0">
                <a:effectLst/>
                <a:ea typeface="Aptos" panose="020B0004020202020204" pitchFamily="34" charset="0"/>
              </a:rPr>
              <a:t>The Procedure Committees of the House of Representatives and the Senate should review the Parliamentary sitting calendar and the Order/Routine of Business with a view to enhancing wellbeing, balance and flexibility for parliamentarians and workers in Commonwealth parliamentary workplaces.</a:t>
            </a:r>
          </a:p>
          <a:p>
            <a:endParaRPr lang="en-AU" dirty="0"/>
          </a:p>
        </p:txBody>
      </p:sp>
    </p:spTree>
    <p:extLst>
      <p:ext uri="{BB962C8B-B14F-4D97-AF65-F5344CB8AC3E}">
        <p14:creationId xmlns:p14="http://schemas.microsoft.com/office/powerpoint/2010/main" val="153207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56E5-9980-F032-33F1-21E88C736279}"/>
              </a:ext>
            </a:extLst>
          </p:cNvPr>
          <p:cNvSpPr>
            <a:spLocks noGrp="1"/>
          </p:cNvSpPr>
          <p:nvPr>
            <p:ph type="title"/>
          </p:nvPr>
        </p:nvSpPr>
        <p:spPr/>
        <p:txBody>
          <a:bodyPr>
            <a:normAutofit/>
          </a:bodyPr>
          <a:lstStyle/>
          <a:p>
            <a:r>
              <a:rPr lang="en-AU" dirty="0"/>
              <a:t>Inquiry terms of reference</a:t>
            </a:r>
          </a:p>
        </p:txBody>
      </p:sp>
      <p:sp>
        <p:nvSpPr>
          <p:cNvPr id="3" name="Content Placeholder 2">
            <a:extLst>
              <a:ext uri="{FF2B5EF4-FFF2-40B4-BE49-F238E27FC236}">
                <a16:creationId xmlns:a16="http://schemas.microsoft.com/office/drawing/2014/main" id="{503B6741-95B6-2A94-B5DD-B5E0E6A844B9}"/>
              </a:ext>
            </a:extLst>
          </p:cNvPr>
          <p:cNvSpPr>
            <a:spLocks noGrp="1"/>
          </p:cNvSpPr>
          <p:nvPr>
            <p:ph idx="1"/>
          </p:nvPr>
        </p:nvSpPr>
        <p:spPr>
          <a:xfrm>
            <a:off x="457200" y="1275605"/>
            <a:ext cx="8229600" cy="3672409"/>
          </a:xfrm>
        </p:spPr>
        <p:txBody>
          <a:bodyPr>
            <a:normAutofit fontScale="70000" lnSpcReduction="20000"/>
          </a:bodyPr>
          <a:lstStyle/>
          <a:p>
            <a:pPr marL="0" indent="0">
              <a:lnSpc>
                <a:spcPct val="115000"/>
              </a:lnSpc>
              <a:buNone/>
            </a:pPr>
            <a:r>
              <a:rPr lang="en-AU" sz="2900" kern="100" dirty="0">
                <a:effectLst/>
                <a:ea typeface="Aptos" panose="020B0004020202020204" pitchFamily="34" charset="0"/>
              </a:rPr>
              <a:t>To inquire into and report on:</a:t>
            </a:r>
          </a:p>
          <a:p>
            <a:pPr marL="457200" indent="-457200">
              <a:lnSpc>
                <a:spcPct val="115000"/>
              </a:lnSpc>
              <a:buFont typeface="+mj-lt"/>
              <a:buAutoNum type="arabicPeriod"/>
            </a:pPr>
            <a:r>
              <a:rPr lang="en-AU" sz="2900" kern="100" dirty="0">
                <a:effectLst/>
                <a:ea typeface="Aptos" panose="020B0004020202020204" pitchFamily="34" charset="0"/>
              </a:rPr>
              <a:t>practices and procedures of the House with a view to:</a:t>
            </a:r>
          </a:p>
          <a:p>
            <a:pPr marL="1200150" lvl="2" indent="-342900">
              <a:lnSpc>
                <a:spcPct val="115000"/>
              </a:lnSpc>
              <a:buAutoNum type="alphaLcParenBoth"/>
            </a:pPr>
            <a:r>
              <a:rPr lang="en-AU" sz="2900" kern="100" dirty="0"/>
              <a:t>eliminating language, behaviour and practices in the parliamentary chambers that are sexist or otherwise exclusionary and discriminatory, and</a:t>
            </a:r>
          </a:p>
          <a:p>
            <a:pPr marL="1314450" lvl="2" indent="-457200">
              <a:lnSpc>
                <a:spcPct val="115000"/>
              </a:lnSpc>
              <a:buAutoNum type="alphaLcParenBoth"/>
            </a:pPr>
            <a:r>
              <a:rPr lang="en-AU" sz="2900" kern="100" dirty="0">
                <a:effectLst/>
                <a:ea typeface="Aptos" panose="020B0004020202020204" pitchFamily="34" charset="0"/>
              </a:rPr>
              <a:t> improving safety and respect in parliamentary chambers, and</a:t>
            </a:r>
          </a:p>
          <a:p>
            <a:pPr marL="457200" indent="-457200">
              <a:lnSpc>
                <a:spcPct val="115000"/>
              </a:lnSpc>
              <a:buFont typeface="+mj-lt"/>
              <a:buAutoNum type="arabicPeriod"/>
            </a:pPr>
            <a:r>
              <a:rPr lang="en-AU" sz="2900" kern="100" dirty="0"/>
              <a:t>the</a:t>
            </a:r>
            <a:r>
              <a:rPr lang="en-AU" sz="2900" kern="100" dirty="0">
                <a:effectLst/>
                <a:ea typeface="Aptos" panose="020B0004020202020204" pitchFamily="34" charset="0"/>
              </a:rPr>
              <a:t> Parliamentary sitting calendar and the House and Federation Chamber Orders of Business, with a view to enhancing wellbeing, balance and flexibility for Members and workers in Commonwealth parliamentary workplaces.</a:t>
            </a:r>
          </a:p>
          <a:p>
            <a:endParaRPr lang="en-AU" dirty="0"/>
          </a:p>
        </p:txBody>
      </p:sp>
    </p:spTree>
    <p:extLst>
      <p:ext uri="{BB962C8B-B14F-4D97-AF65-F5344CB8AC3E}">
        <p14:creationId xmlns:p14="http://schemas.microsoft.com/office/powerpoint/2010/main" val="997726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56E5-9980-F032-33F1-21E88C736279}"/>
              </a:ext>
            </a:extLst>
          </p:cNvPr>
          <p:cNvSpPr>
            <a:spLocks noGrp="1"/>
          </p:cNvSpPr>
          <p:nvPr>
            <p:ph type="title"/>
          </p:nvPr>
        </p:nvSpPr>
        <p:spPr/>
        <p:txBody>
          <a:bodyPr>
            <a:normAutofit/>
          </a:bodyPr>
          <a:lstStyle/>
          <a:p>
            <a:r>
              <a:rPr lang="en-AU" dirty="0"/>
              <a:t>Conduct of the inquiry</a:t>
            </a:r>
          </a:p>
        </p:txBody>
      </p:sp>
      <p:sp>
        <p:nvSpPr>
          <p:cNvPr id="3" name="Content Placeholder 2">
            <a:extLst>
              <a:ext uri="{FF2B5EF4-FFF2-40B4-BE49-F238E27FC236}">
                <a16:creationId xmlns:a16="http://schemas.microsoft.com/office/drawing/2014/main" id="{503B6741-95B6-2A94-B5DD-B5E0E6A844B9}"/>
              </a:ext>
            </a:extLst>
          </p:cNvPr>
          <p:cNvSpPr>
            <a:spLocks noGrp="1"/>
          </p:cNvSpPr>
          <p:nvPr>
            <p:ph idx="1"/>
          </p:nvPr>
        </p:nvSpPr>
        <p:spPr/>
        <p:txBody>
          <a:bodyPr>
            <a:normAutofit fontScale="77500" lnSpcReduction="20000"/>
          </a:bodyPr>
          <a:lstStyle/>
          <a:p>
            <a:pPr>
              <a:lnSpc>
                <a:spcPct val="115000"/>
              </a:lnSpc>
              <a:spcAft>
                <a:spcPts val="800"/>
              </a:spcAft>
            </a:pPr>
            <a:r>
              <a:rPr lang="en-AU" dirty="0"/>
              <a:t>The committee made a targeted call for submissions and noted that it would not be looking at codes of conduct or behaviour outside the Chamber.</a:t>
            </a:r>
          </a:p>
          <a:p>
            <a:pPr>
              <a:lnSpc>
                <a:spcPct val="115000"/>
              </a:lnSpc>
              <a:spcAft>
                <a:spcPts val="800"/>
              </a:spcAft>
            </a:pPr>
            <a:r>
              <a:rPr lang="en-AU" dirty="0"/>
              <a:t>The Committee received 8 submissions and held 4 public hearings.</a:t>
            </a:r>
          </a:p>
          <a:p>
            <a:r>
              <a:rPr lang="en-AU" dirty="0"/>
              <a:t>It met with former Speakers, academics and also with Ms Kate Jenkins.</a:t>
            </a:r>
          </a:p>
          <a:p>
            <a:r>
              <a:rPr lang="en-AU" dirty="0"/>
              <a:t>It also held private briefings with parliamentary officials and office holders.</a:t>
            </a:r>
          </a:p>
        </p:txBody>
      </p:sp>
    </p:spTree>
    <p:extLst>
      <p:ext uri="{BB962C8B-B14F-4D97-AF65-F5344CB8AC3E}">
        <p14:creationId xmlns:p14="http://schemas.microsoft.com/office/powerpoint/2010/main" val="34815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56E5-9980-F032-33F1-21E88C736279}"/>
              </a:ext>
            </a:extLst>
          </p:cNvPr>
          <p:cNvSpPr>
            <a:spLocks noGrp="1"/>
          </p:cNvSpPr>
          <p:nvPr>
            <p:ph type="title"/>
          </p:nvPr>
        </p:nvSpPr>
        <p:spPr/>
        <p:txBody>
          <a:bodyPr>
            <a:normAutofit/>
          </a:bodyPr>
          <a:lstStyle/>
          <a:p>
            <a:r>
              <a:rPr lang="en-AU" dirty="0"/>
              <a:t>Everyday respect in the Chamber</a:t>
            </a:r>
          </a:p>
        </p:txBody>
      </p:sp>
      <p:sp>
        <p:nvSpPr>
          <p:cNvPr id="3" name="Content Placeholder 2">
            <a:extLst>
              <a:ext uri="{FF2B5EF4-FFF2-40B4-BE49-F238E27FC236}">
                <a16:creationId xmlns:a16="http://schemas.microsoft.com/office/drawing/2014/main" id="{503B6741-95B6-2A94-B5DD-B5E0E6A844B9}"/>
              </a:ext>
            </a:extLst>
          </p:cNvPr>
          <p:cNvSpPr>
            <a:spLocks noGrp="1"/>
          </p:cNvSpPr>
          <p:nvPr>
            <p:ph idx="1"/>
          </p:nvPr>
        </p:nvSpPr>
        <p:spPr/>
        <p:txBody>
          <a:bodyPr>
            <a:normAutofit fontScale="77500" lnSpcReduction="20000"/>
          </a:bodyPr>
          <a:lstStyle/>
          <a:p>
            <a:pPr>
              <a:lnSpc>
                <a:spcPct val="115000"/>
              </a:lnSpc>
              <a:spcAft>
                <a:spcPts val="800"/>
              </a:spcAft>
            </a:pPr>
            <a:r>
              <a:rPr lang="en-AU" dirty="0"/>
              <a:t>The standing orders relating to disorder (standing orders 88 to 96) detail the behaviours that are considered disorderly and the actions available to the Speaker or occupant of the Chair to enforce order in the House.</a:t>
            </a:r>
          </a:p>
          <a:p>
            <a:pPr>
              <a:lnSpc>
                <a:spcPct val="115000"/>
              </a:lnSpc>
              <a:spcAft>
                <a:spcPts val="800"/>
              </a:spcAft>
            </a:pPr>
            <a:r>
              <a:rPr lang="en-AU" dirty="0"/>
              <a:t>The committee also maintained the importance of robust debate and that the Chamber is a forum for the frank exchange of ideas.</a:t>
            </a:r>
          </a:p>
          <a:p>
            <a:pPr>
              <a:lnSpc>
                <a:spcPct val="115000"/>
              </a:lnSpc>
              <a:spcAft>
                <a:spcPts val="800"/>
              </a:spcAft>
            </a:pPr>
            <a:r>
              <a:rPr lang="en-AU" dirty="0"/>
              <a:t>Evidence asked whether there needed to be explicit changes to the standing orders.</a:t>
            </a:r>
          </a:p>
        </p:txBody>
      </p:sp>
    </p:spTree>
    <p:extLst>
      <p:ext uri="{BB962C8B-B14F-4D97-AF65-F5344CB8AC3E}">
        <p14:creationId xmlns:p14="http://schemas.microsoft.com/office/powerpoint/2010/main" val="165294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2975-B980-F4A7-D3A0-F6E2CD851C5C}"/>
              </a:ext>
            </a:extLst>
          </p:cNvPr>
          <p:cNvSpPr>
            <a:spLocks noGrp="1"/>
          </p:cNvSpPr>
          <p:nvPr>
            <p:ph type="title"/>
          </p:nvPr>
        </p:nvSpPr>
        <p:spPr/>
        <p:txBody>
          <a:bodyPr/>
          <a:lstStyle/>
          <a:p>
            <a:r>
              <a:rPr lang="en-AU" dirty="0"/>
              <a:t>Recommendation 1</a:t>
            </a:r>
          </a:p>
        </p:txBody>
      </p:sp>
      <p:sp>
        <p:nvSpPr>
          <p:cNvPr id="3" name="Content Placeholder 2">
            <a:extLst>
              <a:ext uri="{FF2B5EF4-FFF2-40B4-BE49-F238E27FC236}">
                <a16:creationId xmlns:a16="http://schemas.microsoft.com/office/drawing/2014/main" id="{8F8D4789-0639-010A-8869-E2E229132C83}"/>
              </a:ext>
            </a:extLst>
          </p:cNvPr>
          <p:cNvSpPr>
            <a:spLocks noGrp="1"/>
          </p:cNvSpPr>
          <p:nvPr>
            <p:ph idx="1"/>
          </p:nvPr>
        </p:nvSpPr>
        <p:spPr/>
        <p:txBody>
          <a:bodyPr/>
          <a:lstStyle/>
          <a:p>
            <a:pPr marL="0" indent="0">
              <a:buNone/>
            </a:pPr>
            <a:r>
              <a:rPr lang="en-AU" dirty="0"/>
              <a:t>89 Offensive words</a:t>
            </a:r>
          </a:p>
          <a:p>
            <a:pPr marL="400050" lvl="1" indent="0">
              <a:buNone/>
            </a:pPr>
            <a:r>
              <a:rPr lang="en-AU" dirty="0"/>
              <a:t>A Member must not use offensive words</a:t>
            </a:r>
            <a:r>
              <a:rPr lang="en-AU" i="1" dirty="0">
                <a:solidFill>
                  <a:srgbClr val="FFC000"/>
                </a:solidFill>
              </a:rPr>
              <a:t>, including words that are sexist, racist, homophobic and otherwise exclusionary or discriminatory,</a:t>
            </a:r>
            <a:r>
              <a:rPr lang="en-AU" dirty="0"/>
              <a:t> against:</a:t>
            </a:r>
          </a:p>
          <a:p>
            <a:pPr marL="800100" lvl="2" indent="0">
              <a:buNone/>
            </a:pPr>
            <a:r>
              <a:rPr lang="en-AU" sz="2500" dirty="0"/>
              <a:t>(a) either House of the Parliament or a Member of the Parliament; or</a:t>
            </a:r>
          </a:p>
          <a:p>
            <a:pPr marL="800100" lvl="2" indent="0">
              <a:buNone/>
            </a:pPr>
            <a:r>
              <a:rPr lang="en-AU" sz="2500" dirty="0"/>
              <a:t>(b) a member of the Judiciary.</a:t>
            </a:r>
          </a:p>
          <a:p>
            <a:endParaRPr lang="en-AU" dirty="0"/>
          </a:p>
        </p:txBody>
      </p:sp>
    </p:spTree>
    <p:extLst>
      <p:ext uri="{BB962C8B-B14F-4D97-AF65-F5344CB8AC3E}">
        <p14:creationId xmlns:p14="http://schemas.microsoft.com/office/powerpoint/2010/main" val="19361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9CB7-1F1E-E217-0CD4-F98609B37E36}"/>
              </a:ext>
            </a:extLst>
          </p:cNvPr>
          <p:cNvSpPr>
            <a:spLocks noGrp="1"/>
          </p:cNvSpPr>
          <p:nvPr>
            <p:ph type="title"/>
          </p:nvPr>
        </p:nvSpPr>
        <p:spPr/>
        <p:txBody>
          <a:bodyPr/>
          <a:lstStyle/>
          <a:p>
            <a:r>
              <a:rPr lang="en-AU" dirty="0"/>
              <a:t>Use of sanctions</a:t>
            </a:r>
          </a:p>
        </p:txBody>
      </p:sp>
      <p:sp>
        <p:nvSpPr>
          <p:cNvPr id="3" name="Content Placeholder 2">
            <a:extLst>
              <a:ext uri="{FF2B5EF4-FFF2-40B4-BE49-F238E27FC236}">
                <a16:creationId xmlns:a16="http://schemas.microsoft.com/office/drawing/2014/main" id="{E0A79766-9DDC-F60C-F359-9BA5DD4E9A73}"/>
              </a:ext>
            </a:extLst>
          </p:cNvPr>
          <p:cNvSpPr>
            <a:spLocks noGrp="1"/>
          </p:cNvSpPr>
          <p:nvPr>
            <p:ph idx="1"/>
          </p:nvPr>
        </p:nvSpPr>
        <p:spPr/>
        <p:txBody>
          <a:bodyPr>
            <a:noAutofit/>
          </a:bodyPr>
          <a:lstStyle/>
          <a:p>
            <a:r>
              <a:rPr lang="en-AU" sz="2000" dirty="0"/>
              <a:t>Standing orders 94 to 96 outline existing sanctions which include that a member can be directed to leave the chamber for one hour under standing order 94(a). </a:t>
            </a:r>
          </a:p>
          <a:p>
            <a:r>
              <a:rPr lang="en-AU" sz="2000" dirty="0"/>
              <a:t>The direction is not open for debate or dissent and House of Representatives Practice notes that if a Member does not leave the chamber immediately or continues to act in a disorderly manner, they may be named.</a:t>
            </a:r>
          </a:p>
          <a:p>
            <a:r>
              <a:rPr lang="en-AU" sz="2000" dirty="0"/>
              <a:t>Naming of a member is provided for under standing order 94(b). When a Member is named by the Speaker, a motion for the Member to be suspended from the service of the House may be moved and must be resolved without amendment, adjournment or debate. </a:t>
            </a:r>
          </a:p>
        </p:txBody>
      </p:sp>
    </p:spTree>
    <p:extLst>
      <p:ext uri="{BB962C8B-B14F-4D97-AF65-F5344CB8AC3E}">
        <p14:creationId xmlns:p14="http://schemas.microsoft.com/office/powerpoint/2010/main" val="33492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9D6E-567A-F7F4-E1B3-F53009D46B04}"/>
              </a:ext>
            </a:extLst>
          </p:cNvPr>
          <p:cNvSpPr>
            <a:spLocks noGrp="1"/>
          </p:cNvSpPr>
          <p:nvPr>
            <p:ph type="title"/>
          </p:nvPr>
        </p:nvSpPr>
        <p:spPr/>
        <p:txBody>
          <a:bodyPr/>
          <a:lstStyle/>
          <a:p>
            <a:r>
              <a:rPr lang="en-AU" dirty="0"/>
              <a:t>Recommendation 2</a:t>
            </a:r>
          </a:p>
        </p:txBody>
      </p:sp>
      <p:sp>
        <p:nvSpPr>
          <p:cNvPr id="3" name="Content Placeholder 2">
            <a:extLst>
              <a:ext uri="{FF2B5EF4-FFF2-40B4-BE49-F238E27FC236}">
                <a16:creationId xmlns:a16="http://schemas.microsoft.com/office/drawing/2014/main" id="{F1ACE446-6A37-8D02-15D5-1B8113E0E08C}"/>
              </a:ext>
            </a:extLst>
          </p:cNvPr>
          <p:cNvSpPr>
            <a:spLocks noGrp="1"/>
          </p:cNvSpPr>
          <p:nvPr>
            <p:ph idx="1"/>
          </p:nvPr>
        </p:nvSpPr>
        <p:spPr/>
        <p:txBody>
          <a:bodyPr>
            <a:noAutofit/>
          </a:bodyPr>
          <a:lstStyle/>
          <a:p>
            <a:pPr marL="0" indent="0">
              <a:buNone/>
            </a:pPr>
            <a:r>
              <a:rPr lang="en-AU" sz="2400" dirty="0"/>
              <a:t>94 Sanctions against disorderly conduct</a:t>
            </a:r>
          </a:p>
          <a:p>
            <a:pPr marL="400050" lvl="1" indent="0">
              <a:buNone/>
            </a:pPr>
            <a:r>
              <a:rPr lang="en-AU" sz="2000" dirty="0"/>
              <a:t>(a) The Speaker can direct a disorderly Member to leave the Chamber for:</a:t>
            </a:r>
          </a:p>
          <a:p>
            <a:pPr marL="400050" lvl="1" indent="0">
              <a:buNone/>
            </a:pPr>
            <a:r>
              <a:rPr lang="en-AU" sz="2000" dirty="0"/>
              <a:t>	(</a:t>
            </a:r>
            <a:r>
              <a:rPr lang="en-AU" sz="2000" dirty="0" err="1"/>
              <a:t>i</a:t>
            </a:r>
            <a:r>
              <a:rPr lang="en-AU" sz="2000" dirty="0"/>
              <a:t>) one hour; or</a:t>
            </a:r>
          </a:p>
          <a:p>
            <a:pPr marL="400050" lvl="1" indent="0">
              <a:buNone/>
            </a:pPr>
            <a:r>
              <a:rPr lang="en-AU" sz="2000" dirty="0">
                <a:solidFill>
                  <a:srgbClr val="FFC000"/>
                </a:solidFill>
              </a:rPr>
              <a:t>	(ii) three hours, where there is continued or escalating 	disorderly conduct.</a:t>
            </a:r>
          </a:p>
          <a:p>
            <a:pPr marL="400050" lvl="1" indent="0">
              <a:buNone/>
            </a:pPr>
            <a:r>
              <a:rPr lang="en-AU" sz="2000" dirty="0"/>
              <a:t>The direction shall not be open to debate or dissent, and if the Member does not leave the Chamber immediately, the Speaker can name the Member under the following procedure.</a:t>
            </a:r>
          </a:p>
        </p:txBody>
      </p:sp>
    </p:spTree>
    <p:extLst>
      <p:ext uri="{BB962C8B-B14F-4D97-AF65-F5344CB8AC3E}">
        <p14:creationId xmlns:p14="http://schemas.microsoft.com/office/powerpoint/2010/main" val="592381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sz="2800" dirty="0"/>
              <a:t>Awareness, guidance materials and training</a:t>
            </a:r>
            <a:endParaRPr lang="en-AU" sz="2800" dirty="0">
              <a:solidFill>
                <a:srgbClr val="003359"/>
              </a:solidFill>
              <a:ea typeface="+mn-ea"/>
            </a:endParaRP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a:xfrm>
            <a:off x="457200" y="1275605"/>
            <a:ext cx="8229600" cy="3600401"/>
          </a:xfrm>
        </p:spPr>
        <p:txBody>
          <a:bodyPr>
            <a:noAutofit/>
          </a:bodyPr>
          <a:lstStyle/>
          <a:p>
            <a:pPr>
              <a:lnSpc>
                <a:spcPct val="115000"/>
              </a:lnSpc>
              <a:spcAft>
                <a:spcPts val="800"/>
              </a:spcAft>
            </a:pPr>
            <a:r>
              <a:rPr lang="en-AU" sz="2400" kern="100" dirty="0">
                <a:effectLst/>
                <a:ea typeface="Aptos" panose="020B0004020202020204" pitchFamily="34" charset="0"/>
              </a:rPr>
              <a:t>The committee also considered awareness, guidance materials and training, receiving evidence that training can change awareness and recognition of behaviours as they happen. </a:t>
            </a:r>
          </a:p>
          <a:p>
            <a:pPr>
              <a:lnSpc>
                <a:spcPct val="115000"/>
              </a:lnSpc>
              <a:spcAft>
                <a:spcPts val="800"/>
              </a:spcAft>
            </a:pPr>
            <a:r>
              <a:rPr lang="en-AU" sz="2400" kern="100" dirty="0">
                <a:effectLst/>
                <a:ea typeface="Aptos" panose="020B0004020202020204" pitchFamily="34" charset="0"/>
              </a:rPr>
              <a:t>They stated that they expected that Member were aware of ‘their obligations to behave respectfully and not to use offensive language against other Members or objectionable words in the Chamber.’</a:t>
            </a:r>
          </a:p>
        </p:txBody>
      </p:sp>
    </p:spTree>
    <p:extLst>
      <p:ext uri="{BB962C8B-B14F-4D97-AF65-F5344CB8AC3E}">
        <p14:creationId xmlns:p14="http://schemas.microsoft.com/office/powerpoint/2010/main" val="283149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t>Recommendation 3</a:t>
            </a:r>
            <a:endParaRPr lang="en-AU" dirty="0">
              <a:solidFill>
                <a:srgbClr val="003359"/>
              </a:solidFill>
              <a:ea typeface="+mn-ea"/>
            </a:endParaRP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Autofit/>
          </a:bodyPr>
          <a:lstStyle/>
          <a:p>
            <a:pPr marL="0" indent="0">
              <a:buNone/>
            </a:pPr>
            <a:r>
              <a:rPr lang="en-AU" sz="2000" dirty="0"/>
              <a:t>The Committee recommends that the Department of the House of Representatives review the guidance material and training available to Members to ensure Members are aware:</a:t>
            </a:r>
          </a:p>
          <a:p>
            <a:r>
              <a:rPr lang="en-AU" sz="2000" dirty="0"/>
              <a:t>words that are sexist, racist, homophobic and otherwise exclusionary or discriminatory are considered offensive words under standing order 89,</a:t>
            </a:r>
          </a:p>
          <a:p>
            <a:r>
              <a:rPr lang="en-AU" sz="2000" dirty="0"/>
              <a:t>disorderly conduct under standing order 91 includes acts of bullying and sexual harassment in the Chamber, and</a:t>
            </a:r>
          </a:p>
          <a:p>
            <a:r>
              <a:rPr lang="en-AU" sz="2000" dirty="0"/>
              <a:t>under standing order 92(b), a Member may draw the Speaker’s attention to the conduct of a Member.</a:t>
            </a:r>
          </a:p>
        </p:txBody>
      </p:sp>
    </p:spTree>
    <p:extLst>
      <p:ext uri="{BB962C8B-B14F-4D97-AF65-F5344CB8AC3E}">
        <p14:creationId xmlns:p14="http://schemas.microsoft.com/office/powerpoint/2010/main" val="307670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ea typeface="+mn-ea"/>
              </a:rPr>
              <a:t>Recommendation 4</a:t>
            </a: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rmAutofit/>
          </a:bodyPr>
          <a:lstStyle/>
          <a:p>
            <a:pPr marL="0" indent="0">
              <a:buNone/>
            </a:pPr>
            <a:r>
              <a:rPr lang="en-AU" dirty="0"/>
              <a:t>The Committee recommends that the Speaker and the Department of the House of Representatives ensure guidance for members of the Speaker’s Panel, and for chairs and deputy chairs of parliamentary committees, is updated to reflect any changes to standing orders made from recommendations in this report.</a:t>
            </a:r>
          </a:p>
          <a:p>
            <a:endParaRPr lang="en-AU" dirty="0"/>
          </a:p>
        </p:txBody>
      </p:sp>
    </p:spTree>
    <p:extLst>
      <p:ext uri="{BB962C8B-B14F-4D97-AF65-F5344CB8AC3E}">
        <p14:creationId xmlns:p14="http://schemas.microsoft.com/office/powerpoint/2010/main" val="163698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AU" sz="2000" dirty="0"/>
              <a:t>Inquiry into recommendations 10 and 27 of Set the standard: Report on the Independent Review into Commonwealth Parliamentary Workplaces</a:t>
            </a:r>
            <a:br>
              <a:rPr lang="en-AU" sz="2000" dirty="0"/>
            </a:br>
            <a:r>
              <a:rPr lang="en-AU" sz="2000" dirty="0"/>
              <a:t>Standing Committee of Procedure</a:t>
            </a:r>
            <a:endParaRPr lang="en-AU" dirty="0"/>
          </a:p>
        </p:txBody>
      </p:sp>
      <p:sp>
        <p:nvSpPr>
          <p:cNvPr id="5" name="Subtitle 4"/>
          <p:cNvSpPr>
            <a:spLocks noGrp="1"/>
          </p:cNvSpPr>
          <p:nvPr>
            <p:ph type="subTitle" idx="1"/>
          </p:nvPr>
        </p:nvSpPr>
        <p:spPr/>
        <p:txBody>
          <a:bodyPr>
            <a:normAutofit fontScale="77500" lnSpcReduction="20000"/>
          </a:bodyPr>
          <a:lstStyle/>
          <a:p>
            <a:r>
              <a:rPr lang="en-AU" dirty="0"/>
              <a:t>Pauline Cullen -Director Chamber Research</a:t>
            </a:r>
          </a:p>
        </p:txBody>
      </p:sp>
    </p:spTree>
    <p:extLst>
      <p:ext uri="{BB962C8B-B14F-4D97-AF65-F5344CB8AC3E}">
        <p14:creationId xmlns:p14="http://schemas.microsoft.com/office/powerpoint/2010/main" val="2960935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t>Changes to sitting hours</a:t>
            </a:r>
            <a:endParaRPr lang="en-AU" dirty="0">
              <a:solidFill>
                <a:srgbClr val="003359"/>
              </a:solidFill>
              <a:ea typeface="+mn-ea"/>
            </a:endParaRP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a:xfrm>
            <a:off x="457200" y="1275605"/>
            <a:ext cx="8229600" cy="3600401"/>
          </a:xfrm>
        </p:spPr>
        <p:txBody>
          <a:bodyPr>
            <a:noAutofit/>
          </a:bodyPr>
          <a:lstStyle/>
          <a:p>
            <a:r>
              <a:rPr lang="en-AU" sz="2200" dirty="0"/>
              <a:t>The committee heard evidence of the changes to the Order of Business which took place at the start of the 47</a:t>
            </a:r>
            <a:r>
              <a:rPr lang="en-AU" sz="2200" baseline="30000" dirty="0"/>
              <a:t>th</a:t>
            </a:r>
            <a:r>
              <a:rPr lang="en-AU" sz="2200" dirty="0"/>
              <a:t> Parliament.</a:t>
            </a:r>
          </a:p>
          <a:p>
            <a:r>
              <a:rPr lang="en-AU" sz="2200" dirty="0"/>
              <a:t>These were amendments to standing orders 50 and 133, providing for deferred divisions after 6.30pm on Monday, Tuesday or Wednesday.</a:t>
            </a:r>
          </a:p>
          <a:p>
            <a:r>
              <a:rPr lang="en-AU" sz="2200" dirty="0"/>
              <a:t>There were also changes to standing orders 82 and 85 relating to urgent bills.</a:t>
            </a:r>
          </a:p>
          <a:p>
            <a:r>
              <a:rPr lang="en-AU" sz="2200" dirty="0"/>
              <a:t>The impact on Members’ staff and parliamentary staff was considered.</a:t>
            </a:r>
          </a:p>
        </p:txBody>
      </p:sp>
    </p:spTree>
    <p:extLst>
      <p:ext uri="{BB962C8B-B14F-4D97-AF65-F5344CB8AC3E}">
        <p14:creationId xmlns:p14="http://schemas.microsoft.com/office/powerpoint/2010/main" val="199283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t>Other potential changes</a:t>
            </a:r>
            <a:endParaRPr lang="en-AU" dirty="0">
              <a:solidFill>
                <a:srgbClr val="003359"/>
              </a:solidFill>
              <a:ea typeface="+mn-ea"/>
            </a:endParaRP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Autofit/>
          </a:bodyPr>
          <a:lstStyle/>
          <a:p>
            <a:r>
              <a:rPr lang="en-AU" sz="2400" dirty="0"/>
              <a:t>The committee looked more broadly at ways that there could be changes to the unwritten parliamentary conventions, matters such as representation and other changes that may improve safety and respect. </a:t>
            </a:r>
          </a:p>
          <a:p>
            <a:r>
              <a:rPr lang="en-AU" sz="2400" dirty="0"/>
              <a:t>They received evidence which proposed increasing opportunities for discussion gender equality, diversity and inclusion and the creation of a parliamentary group or committee on gender equality, diversity and inclusion</a:t>
            </a:r>
            <a:r>
              <a:rPr lang="en-AU" sz="2000" dirty="0"/>
              <a:t>. </a:t>
            </a:r>
          </a:p>
        </p:txBody>
      </p:sp>
    </p:spTree>
    <p:extLst>
      <p:ext uri="{BB962C8B-B14F-4D97-AF65-F5344CB8AC3E}">
        <p14:creationId xmlns:p14="http://schemas.microsoft.com/office/powerpoint/2010/main" val="109956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ea typeface="+mn-ea"/>
              </a:rPr>
              <a:t>Recommendation 5</a:t>
            </a: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rmAutofit fontScale="85000" lnSpcReduction="10000"/>
          </a:bodyPr>
          <a:lstStyle/>
          <a:p>
            <a:pPr marL="0" indent="0">
              <a:buNone/>
            </a:pPr>
            <a:r>
              <a:rPr lang="en-AU" dirty="0"/>
              <a:t>The Committee recommends that House consider establishing a House Standing Committee on Gender Equality, Diversity and Inclusion to:</a:t>
            </a:r>
          </a:p>
          <a:p>
            <a:r>
              <a:rPr lang="en-AU" dirty="0"/>
              <a:t>scrutinise the work of the Australian Public Service from a gender, diversity and inclusion perspective</a:t>
            </a:r>
          </a:p>
          <a:p>
            <a:r>
              <a:rPr lang="en-AU" dirty="0"/>
              <a:t>scrutinise the potential effects of proposed legislation on gender equality, diversity and inclusion, and</a:t>
            </a:r>
          </a:p>
          <a:p>
            <a:r>
              <a:rPr lang="en-AU" dirty="0"/>
              <a:t>inquire into and report on matters related to gender, diversity and inclusion.</a:t>
            </a:r>
          </a:p>
          <a:p>
            <a:endParaRPr lang="en-AU" dirty="0"/>
          </a:p>
        </p:txBody>
      </p:sp>
    </p:spTree>
    <p:extLst>
      <p:ext uri="{BB962C8B-B14F-4D97-AF65-F5344CB8AC3E}">
        <p14:creationId xmlns:p14="http://schemas.microsoft.com/office/powerpoint/2010/main" val="392279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ea typeface="+mn-ea"/>
              </a:rPr>
              <a:t>Recommendation 6</a:t>
            </a: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rmAutofit/>
          </a:bodyPr>
          <a:lstStyle/>
          <a:p>
            <a:pPr marL="0" indent="0">
              <a:buNone/>
            </a:pPr>
            <a:r>
              <a:rPr lang="en-AU" dirty="0"/>
              <a:t>The Committee recommends that, during the next major review of the standing orders, the House consider removing masculine and feminine pronouns from the standing orders, and replacing them with gender-neutral alternatives.</a:t>
            </a:r>
          </a:p>
          <a:p>
            <a:endParaRPr lang="en-AU" dirty="0"/>
          </a:p>
        </p:txBody>
      </p:sp>
    </p:spTree>
    <p:extLst>
      <p:ext uri="{BB962C8B-B14F-4D97-AF65-F5344CB8AC3E}">
        <p14:creationId xmlns:p14="http://schemas.microsoft.com/office/powerpoint/2010/main" val="1029369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ea typeface="+mn-ea"/>
              </a:rPr>
              <a:t>Government &amp; Speaker response</a:t>
            </a:r>
          </a:p>
        </p:txBody>
      </p:sp>
      <p:sp>
        <p:nvSpPr>
          <p:cNvPr id="3" name="Content Placeholder 2">
            <a:extLst>
              <a:ext uri="{FF2B5EF4-FFF2-40B4-BE49-F238E27FC236}">
                <a16:creationId xmlns:a16="http://schemas.microsoft.com/office/drawing/2014/main" id="{5993FA08-BE18-8EE4-F061-CD1B23FD7DAF}"/>
              </a:ext>
            </a:extLst>
          </p:cNvPr>
          <p:cNvSpPr>
            <a:spLocks noGrp="1"/>
          </p:cNvSpPr>
          <p:nvPr>
            <p:ph idx="1"/>
          </p:nvPr>
        </p:nvSpPr>
        <p:spPr/>
        <p:txBody>
          <a:bodyPr>
            <a:normAutofit/>
          </a:bodyPr>
          <a:lstStyle/>
          <a:p>
            <a:r>
              <a:rPr lang="en-AU" dirty="0"/>
              <a:t>On 16 May 2024, the Government presented a response to the report.</a:t>
            </a:r>
          </a:p>
          <a:p>
            <a:r>
              <a:rPr lang="en-AU" dirty="0"/>
              <a:t> They noted three recommendations and agreed to recommendation 2.</a:t>
            </a:r>
          </a:p>
          <a:p>
            <a:r>
              <a:rPr lang="en-AU" dirty="0"/>
              <a:t>The remaining recommendations were responded to by the Speaker.</a:t>
            </a:r>
          </a:p>
          <a:p>
            <a:endParaRPr lang="en-AU" dirty="0"/>
          </a:p>
        </p:txBody>
      </p:sp>
    </p:spTree>
    <p:extLst>
      <p:ext uri="{BB962C8B-B14F-4D97-AF65-F5344CB8AC3E}">
        <p14:creationId xmlns:p14="http://schemas.microsoft.com/office/powerpoint/2010/main" val="77177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7461-EE1A-B111-7572CD62D31D}"/>
              </a:ext>
            </a:extLst>
          </p:cNvPr>
          <p:cNvSpPr>
            <a:spLocks noGrp="1"/>
          </p:cNvSpPr>
          <p:nvPr>
            <p:ph type="title"/>
          </p:nvPr>
        </p:nvSpPr>
        <p:spPr/>
        <p:txBody>
          <a:bodyPr>
            <a:noAutofit/>
          </a:bodyPr>
          <a:lstStyle/>
          <a:p>
            <a:r>
              <a:rPr lang="en-AU" dirty="0">
                <a:ea typeface="+mn-ea"/>
              </a:rPr>
              <a:t>Notice of motion</a:t>
            </a:r>
          </a:p>
        </p:txBody>
      </p:sp>
      <p:pic>
        <p:nvPicPr>
          <p:cNvPr id="5" name="Content Placeholder 4">
            <a:extLst>
              <a:ext uri="{FF2B5EF4-FFF2-40B4-BE49-F238E27FC236}">
                <a16:creationId xmlns:a16="http://schemas.microsoft.com/office/drawing/2014/main" id="{A72F894F-90AE-E781-0708-8C51C2921662}"/>
              </a:ext>
            </a:extLst>
          </p:cNvPr>
          <p:cNvPicPr>
            <a:picLocks noGrp="1" noChangeAspect="1"/>
          </p:cNvPicPr>
          <p:nvPr>
            <p:ph idx="1"/>
          </p:nvPr>
        </p:nvPicPr>
        <p:blipFill>
          <a:blip r:embed="rId2"/>
          <a:stretch>
            <a:fillRect/>
          </a:stretch>
        </p:blipFill>
        <p:spPr>
          <a:xfrm>
            <a:off x="2811974" y="1276350"/>
            <a:ext cx="3520052" cy="3317875"/>
          </a:xfrm>
        </p:spPr>
      </p:pic>
    </p:spTree>
    <p:extLst>
      <p:ext uri="{BB962C8B-B14F-4D97-AF65-F5344CB8AC3E}">
        <p14:creationId xmlns:p14="http://schemas.microsoft.com/office/powerpoint/2010/main" val="48369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6991-6598-43B0-67C5-EEC160F075DE}"/>
              </a:ext>
            </a:extLst>
          </p:cNvPr>
          <p:cNvSpPr>
            <a:spLocks noGrp="1"/>
          </p:cNvSpPr>
          <p:nvPr>
            <p:ph type="title"/>
          </p:nvPr>
        </p:nvSpPr>
        <p:spPr/>
        <p:txBody>
          <a:bodyPr/>
          <a:lstStyle/>
          <a:p>
            <a:r>
              <a:rPr lang="en-AU" dirty="0"/>
              <a:t>Outline </a:t>
            </a:r>
          </a:p>
        </p:txBody>
      </p:sp>
      <p:sp>
        <p:nvSpPr>
          <p:cNvPr id="3" name="Content Placeholder 2">
            <a:extLst>
              <a:ext uri="{FF2B5EF4-FFF2-40B4-BE49-F238E27FC236}">
                <a16:creationId xmlns:a16="http://schemas.microsoft.com/office/drawing/2014/main" id="{39A84A46-D028-AA6E-7DE5-ABA20A20F476}"/>
              </a:ext>
            </a:extLst>
          </p:cNvPr>
          <p:cNvSpPr>
            <a:spLocks noGrp="1"/>
          </p:cNvSpPr>
          <p:nvPr>
            <p:ph idx="1"/>
          </p:nvPr>
        </p:nvSpPr>
        <p:spPr/>
        <p:txBody>
          <a:bodyPr/>
          <a:lstStyle/>
          <a:p>
            <a:r>
              <a:rPr lang="en-AU" dirty="0"/>
              <a:t>Background to the Jenkins Review</a:t>
            </a:r>
          </a:p>
          <a:p>
            <a:r>
              <a:rPr lang="en-AU" dirty="0"/>
              <a:t>The Procedure Committee</a:t>
            </a:r>
          </a:p>
          <a:p>
            <a:r>
              <a:rPr lang="en-AU" dirty="0"/>
              <a:t>The Inquiry</a:t>
            </a:r>
          </a:p>
          <a:p>
            <a:r>
              <a:rPr lang="en-AU" dirty="0"/>
              <a:t>Recommendations</a:t>
            </a:r>
          </a:p>
          <a:p>
            <a:r>
              <a:rPr lang="en-AU" dirty="0"/>
              <a:t>Government response</a:t>
            </a:r>
          </a:p>
        </p:txBody>
      </p:sp>
    </p:spTree>
    <p:extLst>
      <p:ext uri="{BB962C8B-B14F-4D97-AF65-F5344CB8AC3E}">
        <p14:creationId xmlns:p14="http://schemas.microsoft.com/office/powerpoint/2010/main" val="1742972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The lead up</a:t>
            </a:r>
          </a:p>
        </p:txBody>
      </p:sp>
      <p:sp>
        <p:nvSpPr>
          <p:cNvPr id="5" name="Content Placeholder 4"/>
          <p:cNvSpPr>
            <a:spLocks noGrp="1"/>
          </p:cNvSpPr>
          <p:nvPr>
            <p:ph idx="1"/>
          </p:nvPr>
        </p:nvSpPr>
        <p:spPr/>
        <p:txBody>
          <a:bodyPr>
            <a:normAutofit/>
          </a:bodyPr>
          <a:lstStyle/>
          <a:p>
            <a:r>
              <a:rPr lang="en-AU" sz="2000" dirty="0">
                <a:effectLst/>
                <a:ea typeface="Aptos" panose="020B0004020202020204" pitchFamily="34" charset="0"/>
              </a:rPr>
              <a:t>The review was conducted for a variety of reasons, including gradual movements which called for change including the #MeToo movement and the </a:t>
            </a:r>
            <a:r>
              <a:rPr lang="en-AU" sz="2000" dirty="0" err="1">
                <a:effectLst/>
                <a:ea typeface="Aptos" panose="020B0004020202020204" pitchFamily="34" charset="0"/>
              </a:rPr>
              <a:t>Respect@Work</a:t>
            </a:r>
            <a:r>
              <a:rPr lang="en-AU" sz="2000" dirty="0">
                <a:effectLst/>
                <a:ea typeface="Aptos" panose="020B0004020202020204" pitchFamily="34" charset="0"/>
              </a:rPr>
              <a:t>: Sexual Harassment National Inquiry Report, commissioned in 2018 and released in 2020.</a:t>
            </a:r>
          </a:p>
          <a:p>
            <a:r>
              <a:rPr lang="en-AU" sz="2000" dirty="0">
                <a:effectLst/>
                <a:ea typeface="Aptos" panose="020B0004020202020204" pitchFamily="34" charset="0"/>
              </a:rPr>
              <a:t>There were also a series of highly publicised news stories including “Inside the Canberra Bubble” and also </a:t>
            </a:r>
            <a:r>
              <a:rPr lang="en-AU" sz="2000" dirty="0">
                <a:ea typeface="Aptos" panose="020B0004020202020204" pitchFamily="34" charset="0"/>
              </a:rPr>
              <a:t>a well-publicised </a:t>
            </a:r>
            <a:r>
              <a:rPr lang="en-AU" sz="2000" dirty="0">
                <a:effectLst/>
                <a:ea typeface="Aptos" panose="020B0004020202020204" pitchFamily="34" charset="0"/>
              </a:rPr>
              <a:t>incident within Parliament House. </a:t>
            </a:r>
          </a:p>
          <a:p>
            <a:r>
              <a:rPr lang="en-AU" sz="2000" dirty="0">
                <a:ea typeface="Aptos" panose="020B0004020202020204" pitchFamily="34" charset="0"/>
              </a:rPr>
              <a:t>Two other reviews took place.</a:t>
            </a:r>
            <a:endParaRPr lang="en-AU" sz="2000" dirty="0">
              <a:effectLst/>
              <a:ea typeface="Aptos" panose="020B0004020202020204" pitchFamily="34" charset="0"/>
            </a:endParaRPr>
          </a:p>
          <a:p>
            <a:endParaRPr lang="en-AU" sz="18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151043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BB8B-6ABF-C650-151A-B7D48AB84D2B}"/>
              </a:ext>
            </a:extLst>
          </p:cNvPr>
          <p:cNvSpPr>
            <a:spLocks noGrp="1"/>
          </p:cNvSpPr>
          <p:nvPr>
            <p:ph type="title"/>
          </p:nvPr>
        </p:nvSpPr>
        <p:spPr/>
        <p:txBody>
          <a:bodyPr/>
          <a:lstStyle/>
          <a:p>
            <a:r>
              <a:rPr lang="en-AU" dirty="0"/>
              <a:t>Independent Review</a:t>
            </a:r>
          </a:p>
        </p:txBody>
      </p:sp>
      <p:sp>
        <p:nvSpPr>
          <p:cNvPr id="3" name="Content Placeholder 2">
            <a:extLst>
              <a:ext uri="{FF2B5EF4-FFF2-40B4-BE49-F238E27FC236}">
                <a16:creationId xmlns:a16="http://schemas.microsoft.com/office/drawing/2014/main" id="{9E6CB79D-9DF8-87AE-FD9C-4817151FCAD3}"/>
              </a:ext>
            </a:extLst>
          </p:cNvPr>
          <p:cNvSpPr>
            <a:spLocks noGrp="1"/>
          </p:cNvSpPr>
          <p:nvPr>
            <p:ph idx="1"/>
          </p:nvPr>
        </p:nvSpPr>
        <p:spPr/>
        <p:txBody>
          <a:bodyPr>
            <a:noAutofit/>
          </a:bodyPr>
          <a:lstStyle/>
          <a:p>
            <a:r>
              <a:rPr lang="en-AU" sz="2000" dirty="0"/>
              <a:t>The aim of the review was ‘…to ensure all Commonwealth Parliamentary Workplaces are safe and respectful and that our national Parliament reflects best practice in the prevention and handling of bullying, sexual harassment and sexual assault’. </a:t>
            </a:r>
          </a:p>
          <a:p>
            <a:r>
              <a:rPr lang="en-AU" sz="2000" dirty="0"/>
              <a:t>The Review considered recommendations to ensure that the people who work in parliamentary workplaces are treated with dignity and respect and have access to clear and effective mechanisms to prevent and address bullying, sexual harassment and sexual assault. </a:t>
            </a:r>
          </a:p>
        </p:txBody>
      </p:sp>
    </p:spTree>
    <p:extLst>
      <p:ext uri="{BB962C8B-B14F-4D97-AF65-F5344CB8AC3E}">
        <p14:creationId xmlns:p14="http://schemas.microsoft.com/office/powerpoint/2010/main" val="112915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064814B-8633-03D6-54A6-2C3148E15F77}"/>
              </a:ext>
            </a:extLst>
          </p:cNvPr>
          <p:cNvSpPr>
            <a:spLocks noGrp="1"/>
          </p:cNvSpPr>
          <p:nvPr>
            <p:ph type="title"/>
          </p:nvPr>
        </p:nvSpPr>
        <p:spPr>
          <a:xfrm>
            <a:off x="457200" y="267494"/>
            <a:ext cx="6995120" cy="745592"/>
          </a:xfrm>
        </p:spPr>
        <p:txBody>
          <a:bodyPr>
            <a:normAutofit/>
          </a:bodyPr>
          <a:lstStyle/>
          <a:p>
            <a:r>
              <a:rPr lang="en-AU" dirty="0"/>
              <a:t>March 4 Justice – 15 Mar 2021</a:t>
            </a:r>
            <a:endParaRPr lang="en-US" dirty="0"/>
          </a:p>
        </p:txBody>
      </p:sp>
      <p:pic>
        <p:nvPicPr>
          <p:cNvPr id="1026" name="Picture 2" descr="March 4 Justice rally: Australia women turn out in thousands to protest">
            <a:extLst>
              <a:ext uri="{FF2B5EF4-FFF2-40B4-BE49-F238E27FC236}">
                <a16:creationId xmlns:a16="http://schemas.microsoft.com/office/drawing/2014/main" id="{BC8A4E3A-8881-9108-27D1-9702144245E9}"/>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l="3021" r="3661" b="-2"/>
          <a:stretch/>
        </p:blipFill>
        <p:spPr bwMode="auto">
          <a:xfrm>
            <a:off x="4669767" y="1779662"/>
            <a:ext cx="4150706" cy="2957948"/>
          </a:xfrm>
          <a:prstGeom prst="rect">
            <a:avLst/>
          </a:prstGeom>
          <a:solidFill>
            <a:srgbClr val="FFFFFF"/>
          </a:solidFill>
        </p:spPr>
      </p:pic>
      <p:pic>
        <p:nvPicPr>
          <p:cNvPr id="1028" name="Picture 4" descr="Image">
            <a:extLst>
              <a:ext uri="{FF2B5EF4-FFF2-40B4-BE49-F238E27FC236}">
                <a16:creationId xmlns:a16="http://schemas.microsoft.com/office/drawing/2014/main" id="{8BAFD08D-16D5-0C5D-7479-CC0CFF3B189C}"/>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003798"/>
            <a:ext cx="2602632" cy="1733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8C747243-8E3E-3AEA-E08D-05AE52FB63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9708" y="2813932"/>
            <a:ext cx="1442759" cy="19236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23D541B0-FEA8-D00B-9660-FFC9A57F2F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9" y="1275605"/>
            <a:ext cx="2093162" cy="15698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98BCC5EC-2222-3DC5-E8AD-7993B6B139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9708" y="1275605"/>
            <a:ext cx="1072493" cy="142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9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The conduct of the review</a:t>
            </a:r>
          </a:p>
        </p:txBody>
      </p:sp>
      <p:sp>
        <p:nvSpPr>
          <p:cNvPr id="5" name="Content Placeholder 4"/>
          <p:cNvSpPr>
            <a:spLocks noGrp="1"/>
          </p:cNvSpPr>
          <p:nvPr>
            <p:ph idx="1"/>
          </p:nvPr>
        </p:nvSpPr>
        <p:spPr/>
        <p:txBody>
          <a:bodyPr>
            <a:normAutofit lnSpcReduction="10000"/>
          </a:bodyPr>
          <a:lstStyle/>
          <a:p>
            <a:r>
              <a:rPr lang="en-AU" sz="2000" dirty="0">
                <a:effectLst/>
                <a:ea typeface="Aptos" panose="020B0004020202020204" pitchFamily="34" charset="0"/>
              </a:rPr>
              <a:t>The Independent Review into Commonwealth Parliamentary Workplaces was conducted by Australia’s Sex Discrimination Commissioner, Kate Jenkins in accordance with section 11 of the </a:t>
            </a:r>
            <a:r>
              <a:rPr lang="en-AU" sz="2000" i="1" dirty="0">
                <a:effectLst/>
                <a:ea typeface="Aptos" panose="020B0004020202020204" pitchFamily="34" charset="0"/>
              </a:rPr>
              <a:t>Australian Human Rights Commission Act 1986</a:t>
            </a:r>
            <a:r>
              <a:rPr lang="en-AU" sz="2000" dirty="0">
                <a:effectLst/>
                <a:ea typeface="Aptos" panose="020B0004020202020204" pitchFamily="34" charset="0"/>
              </a:rPr>
              <a:t> in 2021</a:t>
            </a:r>
            <a:r>
              <a:rPr lang="en-AU" sz="2000" i="1" dirty="0">
                <a:effectLst/>
                <a:ea typeface="Aptos" panose="020B0004020202020204" pitchFamily="34" charset="0"/>
              </a:rPr>
              <a:t>.</a:t>
            </a:r>
            <a:r>
              <a:rPr lang="en-AU" sz="2000" dirty="0">
                <a:effectLst/>
                <a:ea typeface="Aptos" panose="020B0004020202020204" pitchFamily="34" charset="0"/>
              </a:rPr>
              <a:t> </a:t>
            </a:r>
          </a:p>
          <a:p>
            <a:r>
              <a:rPr lang="en-AU" sz="2000" kern="100" dirty="0">
                <a:ea typeface="Aptos" panose="020B0004020202020204" pitchFamily="34" charset="0"/>
              </a:rPr>
              <a:t>1723 individuals and 33 organisations and collectives contributed</a:t>
            </a:r>
          </a:p>
          <a:p>
            <a:pPr lvl="1"/>
            <a:r>
              <a:rPr lang="en-AU" sz="1600" kern="100" dirty="0">
                <a:effectLst/>
                <a:ea typeface="Aptos" panose="020B0004020202020204" pitchFamily="34" charset="0"/>
              </a:rPr>
              <a:t>302 written submissions, 935 survey responses, 490 interviews and 11 focus groups</a:t>
            </a:r>
          </a:p>
          <a:p>
            <a:r>
              <a:rPr lang="en-AU" sz="2000" dirty="0">
                <a:ea typeface="Aptos" panose="020B0004020202020204" pitchFamily="34" charset="0"/>
              </a:rPr>
              <a:t>37 per cent of people currently working in Parliament had experienced some form of bullying and 33 per cent had experienced sexual harassment.</a:t>
            </a:r>
          </a:p>
          <a:p>
            <a:r>
              <a:rPr lang="en-AU" sz="2000" dirty="0">
                <a:effectLst/>
                <a:ea typeface="Aptos" panose="020B0004020202020204" pitchFamily="34" charset="0"/>
              </a:rPr>
              <a:t>The report made 28 recommendations.</a:t>
            </a:r>
          </a:p>
        </p:txBody>
      </p:sp>
    </p:spTree>
    <p:extLst>
      <p:ext uri="{BB962C8B-B14F-4D97-AF65-F5344CB8AC3E}">
        <p14:creationId xmlns:p14="http://schemas.microsoft.com/office/powerpoint/2010/main" val="2983840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Procedure Committee</a:t>
            </a:r>
          </a:p>
        </p:txBody>
      </p:sp>
      <p:sp>
        <p:nvSpPr>
          <p:cNvPr id="5" name="Content Placeholder 4"/>
          <p:cNvSpPr>
            <a:spLocks noGrp="1"/>
          </p:cNvSpPr>
          <p:nvPr>
            <p:ph idx="1"/>
          </p:nvPr>
        </p:nvSpPr>
        <p:spPr>
          <a:xfrm>
            <a:off x="457200" y="1275605"/>
            <a:ext cx="8229600" cy="3600401"/>
          </a:xfrm>
        </p:spPr>
        <p:txBody>
          <a:bodyPr>
            <a:normAutofit/>
          </a:bodyPr>
          <a:lstStyle/>
          <a:p>
            <a:r>
              <a:rPr lang="en-AU" sz="2000" kern="100" dirty="0">
                <a:effectLst/>
                <a:ea typeface="Aptos" panose="020B0004020202020204" pitchFamily="34" charset="0"/>
              </a:rPr>
              <a:t>The Procedure Committee is established by Standing Order 221 to inquire into and report on the practices and procedures of the House and its committees.</a:t>
            </a:r>
          </a:p>
          <a:p>
            <a:r>
              <a:rPr lang="en-AU" sz="2000" kern="100" dirty="0">
                <a:effectLst/>
                <a:ea typeface="Aptos" panose="020B0004020202020204" pitchFamily="34" charset="0"/>
              </a:rPr>
              <a:t>The Committee consists of 7 Members of the House (4 government and 3 non-government) and can determine its own inquiries within the broad framework of its overall terms of reference. </a:t>
            </a:r>
          </a:p>
          <a:p>
            <a:r>
              <a:rPr lang="en-AU" sz="2000" kern="100" dirty="0">
                <a:effectLst/>
                <a:ea typeface="Aptos" panose="020B0004020202020204" pitchFamily="34" charset="0"/>
              </a:rPr>
              <a:t>The Committee operates under the standing orders applying to committees generally (standing orders 228-247).</a:t>
            </a:r>
          </a:p>
          <a:p>
            <a:r>
              <a:rPr lang="en-AU" sz="2000" kern="100" dirty="0">
                <a:ea typeface="Aptos" panose="020B0004020202020204" pitchFamily="34" charset="0"/>
              </a:rPr>
              <a:t>Each parliament it undertakes an inquiry into the maintenance of the standing orders, and other inquiries as it chooses.</a:t>
            </a:r>
          </a:p>
        </p:txBody>
      </p:sp>
    </p:spTree>
    <p:extLst>
      <p:ext uri="{BB962C8B-B14F-4D97-AF65-F5344CB8AC3E}">
        <p14:creationId xmlns:p14="http://schemas.microsoft.com/office/powerpoint/2010/main" val="264399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56E5-9980-F032-33F1-21E88C736279}"/>
              </a:ext>
            </a:extLst>
          </p:cNvPr>
          <p:cNvSpPr>
            <a:spLocks noGrp="1"/>
          </p:cNvSpPr>
          <p:nvPr>
            <p:ph type="title"/>
          </p:nvPr>
        </p:nvSpPr>
        <p:spPr>
          <a:xfrm>
            <a:off x="251520" y="267494"/>
            <a:ext cx="6995120" cy="745592"/>
          </a:xfrm>
        </p:spPr>
        <p:txBody>
          <a:bodyPr>
            <a:normAutofit fontScale="90000"/>
          </a:bodyPr>
          <a:lstStyle/>
          <a:p>
            <a:r>
              <a:rPr lang="en-AU" dirty="0"/>
              <a:t>Set the Standard Recommendation 10</a:t>
            </a:r>
          </a:p>
        </p:txBody>
      </p:sp>
      <p:sp>
        <p:nvSpPr>
          <p:cNvPr id="3" name="Content Placeholder 2">
            <a:extLst>
              <a:ext uri="{FF2B5EF4-FFF2-40B4-BE49-F238E27FC236}">
                <a16:creationId xmlns:a16="http://schemas.microsoft.com/office/drawing/2014/main" id="{503B6741-95B6-2A94-B5DD-B5E0E6A844B9}"/>
              </a:ext>
            </a:extLst>
          </p:cNvPr>
          <p:cNvSpPr>
            <a:spLocks noGrp="1"/>
          </p:cNvSpPr>
          <p:nvPr>
            <p:ph idx="1"/>
          </p:nvPr>
        </p:nvSpPr>
        <p:spPr/>
        <p:txBody>
          <a:bodyPr>
            <a:normAutofit fontScale="92500" lnSpcReduction="10000"/>
          </a:bodyPr>
          <a:lstStyle/>
          <a:p>
            <a:pPr marL="0" indent="0">
              <a:lnSpc>
                <a:spcPct val="115000"/>
              </a:lnSpc>
              <a:spcAft>
                <a:spcPts val="800"/>
              </a:spcAft>
              <a:buNone/>
            </a:pPr>
            <a:r>
              <a:rPr lang="en-AU" sz="1800" kern="100" dirty="0">
                <a:effectLst/>
                <a:ea typeface="Aptos" panose="020B0004020202020204" pitchFamily="34" charset="0"/>
              </a:rPr>
              <a:t>The Set the Standard report made 28 recommendations and the Procedure Committee chose to inquire into two of these recommendations:</a:t>
            </a:r>
          </a:p>
          <a:p>
            <a:pPr marL="0" indent="0">
              <a:lnSpc>
                <a:spcPct val="115000"/>
              </a:lnSpc>
              <a:spcAft>
                <a:spcPts val="800"/>
              </a:spcAft>
              <a:buNone/>
            </a:pPr>
            <a:r>
              <a:rPr lang="en-AU" sz="1800" kern="100" dirty="0">
                <a:effectLst/>
                <a:ea typeface="Aptos" panose="020B0004020202020204" pitchFamily="34" charset="0"/>
              </a:rPr>
              <a:t>Recommendation 10: Everyday respect in the parliamentary chambers</a:t>
            </a:r>
          </a:p>
          <a:p>
            <a:pPr marL="457200">
              <a:lnSpc>
                <a:spcPct val="115000"/>
              </a:lnSpc>
              <a:spcAft>
                <a:spcPts val="800"/>
              </a:spcAft>
            </a:pPr>
            <a:r>
              <a:rPr lang="en-AU" sz="1800" kern="100" dirty="0">
                <a:effectLst/>
                <a:ea typeface="Aptos" panose="020B0004020202020204" pitchFamily="34" charset="0"/>
              </a:rPr>
              <a:t>The Presiding Officers should review the Standing Orders and unwritten parliamentary conventions, including their application in practice, with a view to: </a:t>
            </a:r>
          </a:p>
          <a:p>
            <a:pPr marL="857250" lvl="1">
              <a:lnSpc>
                <a:spcPct val="115000"/>
              </a:lnSpc>
              <a:spcAft>
                <a:spcPts val="800"/>
              </a:spcAft>
              <a:buFont typeface="+mj-lt"/>
              <a:buAutoNum type="alphaLcParenR"/>
            </a:pPr>
            <a:r>
              <a:rPr lang="en-AU" sz="1800" kern="100" dirty="0"/>
              <a:t>eliminating language, behaviour and practices that are sexist or otherwise exclusionary and discriminatory </a:t>
            </a:r>
          </a:p>
          <a:p>
            <a:pPr marL="857250" lvl="1">
              <a:lnSpc>
                <a:spcPct val="115000"/>
              </a:lnSpc>
              <a:spcAft>
                <a:spcPts val="800"/>
              </a:spcAft>
              <a:buFont typeface="+mj-lt"/>
              <a:buAutoNum type="alphaLcParenR"/>
            </a:pPr>
            <a:r>
              <a:rPr lang="en-AU" sz="1800" kern="100" dirty="0">
                <a:effectLst/>
                <a:ea typeface="Aptos" panose="020B0004020202020204" pitchFamily="34" charset="0"/>
              </a:rPr>
              <a:t>improving safety and respect in the parliamentary chambers. </a:t>
            </a:r>
          </a:p>
          <a:p>
            <a:endParaRPr lang="en-AU" dirty="0"/>
          </a:p>
        </p:txBody>
      </p:sp>
    </p:spTree>
    <p:extLst>
      <p:ext uri="{BB962C8B-B14F-4D97-AF65-F5344CB8AC3E}">
        <p14:creationId xmlns:p14="http://schemas.microsoft.com/office/powerpoint/2010/main" val="1373652823"/>
      </p:ext>
    </p:extLst>
  </p:cSld>
  <p:clrMapOvr>
    <a:masterClrMapping/>
  </p:clrMapOvr>
</p:sld>
</file>

<file path=ppt/theme/theme1.xml><?xml version="1.0" encoding="utf-8"?>
<a:theme xmlns:a="http://schemas.openxmlformats.org/drawingml/2006/main" name="Office Theme">
  <a:themeElements>
    <a:clrScheme name="Dept House of Reps">
      <a:dk1>
        <a:sysClr val="windowText" lastClr="000000"/>
      </a:dk1>
      <a:lt1>
        <a:sysClr val="window" lastClr="FFFFFF"/>
      </a:lt1>
      <a:dk2>
        <a:srgbClr val="44697D"/>
      </a:dk2>
      <a:lt2>
        <a:srgbClr val="D1C99D"/>
      </a:lt2>
      <a:accent1>
        <a:srgbClr val="006A4D"/>
      </a:accent1>
      <a:accent2>
        <a:srgbClr val="A3A86B"/>
      </a:accent2>
      <a:accent3>
        <a:srgbClr val="003359"/>
      </a:accent3>
      <a:accent4>
        <a:srgbClr val="EFBD47"/>
      </a:accent4>
      <a:accent5>
        <a:srgbClr val="E37222"/>
      </a:accent5>
      <a:accent6>
        <a:srgbClr val="5F57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oR_Powerpoint_16x9.potx" id="{EA79AE03-6207-4E63-92D1-DCC8543D6D9C}" vid="{55799A1D-5709-40B4-B6ED-4797C680F9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3574872B4A54458F0EDBAA6073F93E" ma:contentTypeVersion="10" ma:contentTypeDescription="Create a new document." ma:contentTypeScope="" ma:versionID="81b9cbf14122af8e7f10f57dbf651851">
  <xsd:schema xmlns:xsd="http://www.w3.org/2001/XMLSchema" xmlns:xs="http://www.w3.org/2001/XMLSchema" xmlns:p="http://schemas.microsoft.com/office/2006/metadata/properties" xmlns:ns2="5ce6c727-fa65-4fcf-b3f0-bca0fb7ee328" xmlns:ns3="e6833d0f-1038-4ba9-9915-c0eb3e631faf" targetNamespace="http://schemas.microsoft.com/office/2006/metadata/properties" ma:root="true" ma:fieldsID="63de6b3fc19810fcbfdffb304bda2c2f" ns2:_="" ns3:_="">
    <xsd:import namespace="5ce6c727-fa65-4fcf-b3f0-bca0fb7ee328"/>
    <xsd:import namespace="e6833d0f-1038-4ba9-9915-c0eb3e631f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6c727-fa65-4fcf-b3f0-bca0fb7ee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9a74cbd-bcda-4e2a-9850-f2d88d4ffd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33d0f-1038-4ba9-9915-c0eb3e631f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01de635-af27-4228-96a7-d3067bd3a6c5}" ma:internalName="TaxCatchAll" ma:showField="CatchAllData" ma:web="e6833d0f-1038-4ba9-9915-c0eb3e631f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e6c727-fa65-4fcf-b3f0-bca0fb7ee328">
      <Terms xmlns="http://schemas.microsoft.com/office/infopath/2007/PartnerControls"/>
    </lcf76f155ced4ddcb4097134ff3c332f>
    <TaxCatchAll xmlns="e6833d0f-1038-4ba9-9915-c0eb3e631faf" xsi:nil="true"/>
  </documentManagement>
</p:properties>
</file>

<file path=customXml/itemProps1.xml><?xml version="1.0" encoding="utf-8"?>
<ds:datastoreItem xmlns:ds="http://schemas.openxmlformats.org/officeDocument/2006/customXml" ds:itemID="{2D16DBD6-3AF2-4BC2-BC3C-8B4E94849378}">
  <ds:schemaRefs>
    <ds:schemaRef ds:uri="http://schemas.microsoft.com/sharepoint/v3/contenttype/forms"/>
  </ds:schemaRefs>
</ds:datastoreItem>
</file>

<file path=customXml/itemProps2.xml><?xml version="1.0" encoding="utf-8"?>
<ds:datastoreItem xmlns:ds="http://schemas.openxmlformats.org/officeDocument/2006/customXml" ds:itemID="{8CD1CAB1-9720-4FA8-8FC0-B77EB2E3F0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e6c727-fa65-4fcf-b3f0-bca0fb7ee328"/>
    <ds:schemaRef ds:uri="e6833d0f-1038-4ba9-9915-c0eb3e631f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31BF8C-894B-40CF-9231-30F5782A5BD5}">
  <ds:schemaRefs>
    <ds:schemaRef ds:uri="http://schemas.microsoft.com/office/2006/metadata/properties"/>
    <ds:schemaRef ds:uri="http://schemas.microsoft.com/office/infopath/2007/PartnerControls"/>
    <ds:schemaRef ds:uri="5ce6c727-fa65-4fcf-b3f0-bca0fb7ee328"/>
    <ds:schemaRef ds:uri="e6833d0f-1038-4ba9-9915-c0eb3e631faf"/>
  </ds:schemaRefs>
</ds:datastoreItem>
</file>

<file path=docProps/app.xml><?xml version="1.0" encoding="utf-8"?>
<Properties xmlns="http://schemas.openxmlformats.org/officeDocument/2006/extended-properties" xmlns:vt="http://schemas.openxmlformats.org/officeDocument/2006/docPropsVTypes">
  <Template>HoR_Powerpoint_16x9</Template>
  <TotalTime>938</TotalTime>
  <Words>2209</Words>
  <Application>Microsoft Office PowerPoint</Application>
  <PresentationFormat>On-screen Show (16:9)</PresentationFormat>
  <Paragraphs>122</Paragraphs>
  <Slides>25</Slides>
  <Notes>7</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Office Theme</vt:lpstr>
      <vt:lpstr>PowerPoint Presentation</vt:lpstr>
      <vt:lpstr>Inquiry into recommendations 10 and 27 of Set the standard: Report on the Independent Review into Commonwealth Parliamentary Workplaces Standing Committee of Procedure</vt:lpstr>
      <vt:lpstr>Outline </vt:lpstr>
      <vt:lpstr>The lead up</vt:lpstr>
      <vt:lpstr>Independent Review</vt:lpstr>
      <vt:lpstr>March 4 Justice – 15 Mar 2021</vt:lpstr>
      <vt:lpstr>The conduct of the review</vt:lpstr>
      <vt:lpstr>Procedure Committee</vt:lpstr>
      <vt:lpstr>Set the Standard Recommendation 10</vt:lpstr>
      <vt:lpstr>Set the Standard Recommendation 27</vt:lpstr>
      <vt:lpstr>Inquiry terms of reference</vt:lpstr>
      <vt:lpstr>Conduct of the inquiry</vt:lpstr>
      <vt:lpstr>Everyday respect in the Chamber</vt:lpstr>
      <vt:lpstr>Recommendation 1</vt:lpstr>
      <vt:lpstr>Use of sanctions</vt:lpstr>
      <vt:lpstr>Recommendation 2</vt:lpstr>
      <vt:lpstr>Awareness, guidance materials and training</vt:lpstr>
      <vt:lpstr>Recommendation 3</vt:lpstr>
      <vt:lpstr>Recommendation 4</vt:lpstr>
      <vt:lpstr>Changes to sitting hours</vt:lpstr>
      <vt:lpstr>Other potential changes</vt:lpstr>
      <vt:lpstr>Recommendation 5</vt:lpstr>
      <vt:lpstr>Recommendation 6</vt:lpstr>
      <vt:lpstr>Government &amp; Speaker response</vt:lpstr>
      <vt:lpstr>Notice of motion</vt:lpstr>
    </vt:vector>
  </TitlesOfParts>
  <Company>Parliament of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[Subject]</dc:subject>
  <dc:creator>Cullen, Pauline (REPS)</dc:creator>
  <cp:lastModifiedBy>Cullen, Pauline (REPS)</cp:lastModifiedBy>
  <cp:revision>5</cp:revision>
  <dcterms:created xsi:type="dcterms:W3CDTF">2024-09-19T23:11:21Z</dcterms:created>
  <dcterms:modified xsi:type="dcterms:W3CDTF">2024-10-03T05:00:04Z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234ea0fa-41da-4eb0-b95e-07c328641c0b_Enabled">
    <vt:lpwstr>true</vt:lpwstr>
  </property>
  <property fmtid="{D5CDD505-2E9C-101B-9397-08002B2CF9AE}" pid="4" name="MSIP_Label_234ea0fa-41da-4eb0-b95e-07c328641c0b_SetDate">
    <vt:lpwstr>2022-02-01T03:38:27Z</vt:lpwstr>
  </property>
  <property fmtid="{D5CDD505-2E9C-101B-9397-08002B2CF9AE}" pid="5" name="MSIP_Label_234ea0fa-41da-4eb0-b95e-07c328641c0b_Method">
    <vt:lpwstr>Standard</vt:lpwstr>
  </property>
  <property fmtid="{D5CDD505-2E9C-101B-9397-08002B2CF9AE}" pid="6" name="MSIP_Label_234ea0fa-41da-4eb0-b95e-07c328641c0b_Name">
    <vt:lpwstr>BLANK</vt:lpwstr>
  </property>
  <property fmtid="{D5CDD505-2E9C-101B-9397-08002B2CF9AE}" pid="7" name="MSIP_Label_234ea0fa-41da-4eb0-b95e-07c328641c0b_SiteId">
    <vt:lpwstr>f6214c15-3a99-47d1-b862-c9648e927316</vt:lpwstr>
  </property>
  <property fmtid="{D5CDD505-2E9C-101B-9397-08002B2CF9AE}" pid="8" name="MSIP_Label_234ea0fa-41da-4eb0-b95e-07c328641c0b_ActionId">
    <vt:lpwstr>a2218419-4a21-43df-a612-ab6d47447258</vt:lpwstr>
  </property>
  <property fmtid="{D5CDD505-2E9C-101B-9397-08002B2CF9AE}" pid="9" name="MSIP_Label_234ea0fa-41da-4eb0-b95e-07c328641c0b_ContentBits">
    <vt:lpwstr>0</vt:lpwstr>
  </property>
  <property fmtid="{D5CDD505-2E9C-101B-9397-08002B2CF9AE}" pid="10" name="ContentTypeId">
    <vt:lpwstr>0x010100463574872B4A54458F0EDBAA6073F93E</vt:lpwstr>
  </property>
</Properties>
</file>