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18"/>
  </p:notesMasterIdLst>
  <p:sldIdLst>
    <p:sldId id="273" r:id="rId6"/>
    <p:sldId id="257" r:id="rId7"/>
    <p:sldId id="258" r:id="rId8"/>
    <p:sldId id="266" r:id="rId9"/>
    <p:sldId id="259" r:id="rId10"/>
    <p:sldId id="265" r:id="rId11"/>
    <p:sldId id="267" r:id="rId12"/>
    <p:sldId id="264" r:id="rId13"/>
    <p:sldId id="260" r:id="rId14"/>
    <p:sldId id="268" r:id="rId15"/>
    <p:sldId id="269"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9936B3-4E64-B315-262B-8F6267E5A926}" name="Emma McAuliffe" initials="EM" userId="S::emma.mcauliffe@parliament.govt.nz::1888b2b0-ec95-49b3-afe1-788369a00f1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a Maoate-Cox" initials="DMC" lastIdx="2" clrIdx="0">
    <p:extLst>
      <p:ext uri="{19B8F6BF-5375-455C-9EA6-DF929625EA0E}">
        <p15:presenceInfo xmlns:p15="http://schemas.microsoft.com/office/powerpoint/2012/main" userId="S::Daniela.Maoate-Cox@parliament.govt.nz::b6d6e12a-0ec7-4a71-bf93-ccd8653c7d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CFA5"/>
    <a:srgbClr val="2EBCC5"/>
    <a:srgbClr val="D15A49"/>
    <a:srgbClr val="F5BC11"/>
    <a:srgbClr val="000000"/>
    <a:srgbClr val="F36F2D"/>
    <a:srgbClr val="16B1B9"/>
    <a:srgbClr val="2083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E30254-1851-3809-84B4-020C063AF575}" v="3" dt="2024-10-03T05:03:19.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203" autoAdjust="0"/>
  </p:normalViewPr>
  <p:slideViewPr>
    <p:cSldViewPr snapToGrid="0">
      <p:cViewPr varScale="1">
        <p:scale>
          <a:sx n="88" d="100"/>
          <a:sy n="88" d="100"/>
        </p:scale>
        <p:origin x="14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 Henneveld" userId="S::nico.henneveld@parliament.govt.nz::f6812f7d-0732-46a3-9b36-eb1ac3f3f83b" providerId="AD" clId="Web-{23E30254-1851-3809-84B4-020C063AF575}"/>
    <pc:docChg chg="addSld delSld sldOrd addMainMaster modMainMaster">
      <pc:chgData name="Nico Henneveld" userId="S::nico.henneveld@parliament.govt.nz::f6812f7d-0732-46a3-9b36-eb1ac3f3f83b" providerId="AD" clId="Web-{23E30254-1851-3809-84B4-020C063AF575}" dt="2024-10-03T05:03:19.311" v="3"/>
      <pc:docMkLst>
        <pc:docMk/>
      </pc:docMkLst>
      <pc:sldChg chg="add del ord">
        <pc:chgData name="Nico Henneveld" userId="S::nico.henneveld@parliament.govt.nz::f6812f7d-0732-46a3-9b36-eb1ac3f3f83b" providerId="AD" clId="Web-{23E30254-1851-3809-84B4-020C063AF575}" dt="2024-10-03T05:03:19.311" v="3"/>
        <pc:sldMkLst>
          <pc:docMk/>
          <pc:sldMk cId="2954700731" sldId="273"/>
        </pc:sldMkLst>
      </pc:sldChg>
      <pc:sldMasterChg chg="add addSldLayout">
        <pc:chgData name="Nico Henneveld" userId="S::nico.henneveld@parliament.govt.nz::f6812f7d-0732-46a3-9b36-eb1ac3f3f83b" providerId="AD" clId="Web-{23E30254-1851-3809-84B4-020C063AF575}" dt="2024-10-03T05:03:16.139" v="2"/>
        <pc:sldMasterMkLst>
          <pc:docMk/>
          <pc:sldMasterMk cId="4138238389" sldId="2147483660"/>
        </pc:sldMasterMkLst>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1031136" sldId="2147483661"/>
          </pc:sldLayoutMkLst>
        </pc:sldLayoutChg>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872417951" sldId="2147483662"/>
          </pc:sldLayoutMkLst>
        </pc:sldLayoutChg>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3529088365" sldId="2147483663"/>
          </pc:sldLayoutMkLst>
        </pc:sldLayoutChg>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3643512" sldId="2147483664"/>
          </pc:sldLayoutMkLst>
        </pc:sldLayoutChg>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1602568284" sldId="2147483665"/>
          </pc:sldLayoutMkLst>
        </pc:sldLayoutChg>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464499234" sldId="2147483666"/>
          </pc:sldLayoutMkLst>
        </pc:sldLayoutChg>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2696945868" sldId="2147483667"/>
          </pc:sldLayoutMkLst>
        </pc:sldLayoutChg>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2544690854" sldId="2147483668"/>
          </pc:sldLayoutMkLst>
        </pc:sldLayoutChg>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2897614550" sldId="2147483669"/>
          </pc:sldLayoutMkLst>
        </pc:sldLayoutChg>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3904369676" sldId="2147483670"/>
          </pc:sldLayoutMkLst>
        </pc:sldLayoutChg>
        <pc:sldLayoutChg chg="add">
          <pc:chgData name="Nico Henneveld" userId="S::nico.henneveld@parliament.govt.nz::f6812f7d-0732-46a3-9b36-eb1ac3f3f83b" providerId="AD" clId="Web-{23E30254-1851-3809-84B4-020C063AF575}" dt="2024-10-03T05:03:16.139" v="2"/>
          <pc:sldLayoutMkLst>
            <pc:docMk/>
            <pc:sldMasterMk cId="4138238389" sldId="2147483660"/>
            <pc:sldLayoutMk cId="731508740" sldId="2147483671"/>
          </pc:sldLayoutMkLst>
        </pc:sldLayoutChg>
      </pc:sldMasterChg>
      <pc:sldMasterChg chg="replId modSldLayout">
        <pc:chgData name="Nico Henneveld" userId="S::nico.henneveld@parliament.govt.nz::f6812f7d-0732-46a3-9b36-eb1ac3f3f83b" providerId="AD" clId="Web-{23E30254-1851-3809-84B4-020C063AF575}" dt="2024-10-03T05:03:16.139" v="2"/>
        <pc:sldMasterMkLst>
          <pc:docMk/>
          <pc:sldMasterMk cId="116821847" sldId="2147483672"/>
        </pc:sldMasterMkLst>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3538057345" sldId="2147483673"/>
          </pc:sldLayoutMkLst>
        </pc:sldLayoutChg>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2326554645" sldId="2147483674"/>
          </pc:sldLayoutMkLst>
        </pc:sldLayoutChg>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2469951750" sldId="2147483675"/>
          </pc:sldLayoutMkLst>
        </pc:sldLayoutChg>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2488911909" sldId="2147483676"/>
          </pc:sldLayoutMkLst>
        </pc:sldLayoutChg>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1438311630" sldId="2147483677"/>
          </pc:sldLayoutMkLst>
        </pc:sldLayoutChg>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2995534864" sldId="2147483678"/>
          </pc:sldLayoutMkLst>
        </pc:sldLayoutChg>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2280140499" sldId="2147483679"/>
          </pc:sldLayoutMkLst>
        </pc:sldLayoutChg>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3355564117" sldId="2147483680"/>
          </pc:sldLayoutMkLst>
        </pc:sldLayoutChg>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3784399862" sldId="2147483681"/>
          </pc:sldLayoutMkLst>
        </pc:sldLayoutChg>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25935015" sldId="2147483682"/>
          </pc:sldLayoutMkLst>
        </pc:sldLayoutChg>
        <pc:sldLayoutChg chg="replId">
          <pc:chgData name="Nico Henneveld" userId="S::nico.henneveld@parliament.govt.nz::f6812f7d-0732-46a3-9b36-eb1ac3f3f83b" providerId="AD" clId="Web-{23E30254-1851-3809-84B4-020C063AF575}" dt="2024-10-03T05:03:16.139" v="2"/>
          <pc:sldLayoutMkLst>
            <pc:docMk/>
            <pc:sldMasterMk cId="116821847" sldId="2147483672"/>
            <pc:sldLayoutMk cId="2350543669"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171E5-8A19-487D-A790-579F13889BC3}" type="datetimeFigureOut">
              <a:rPr lang="en-NZ" smtClean="0"/>
              <a:t>2/10/2024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31130A-A615-4001-9D20-A26CB1DC76E0}" type="slidenum">
              <a:rPr lang="en-NZ" smtClean="0"/>
              <a:t>‹#›</a:t>
            </a:fld>
            <a:endParaRPr lang="en-NZ"/>
          </a:p>
        </p:txBody>
      </p:sp>
    </p:spTree>
    <p:extLst>
      <p:ext uri="{BB962C8B-B14F-4D97-AF65-F5344CB8AC3E}">
        <p14:creationId xmlns:p14="http://schemas.microsoft.com/office/powerpoint/2010/main" val="1066744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t>
            </a:r>
          </a:p>
        </p:txBody>
      </p:sp>
      <p:sp>
        <p:nvSpPr>
          <p:cNvPr id="4" name="Slide Number Placeholder 3"/>
          <p:cNvSpPr>
            <a:spLocks noGrp="1"/>
          </p:cNvSpPr>
          <p:nvPr>
            <p:ph type="sldNum" sz="quarter" idx="5"/>
          </p:nvPr>
        </p:nvSpPr>
        <p:spPr/>
        <p:txBody>
          <a:bodyPr/>
          <a:lstStyle/>
          <a:p>
            <a:fld id="{E7272B28-2786-42F9-AEFA-D8359C365BFD}" type="slidenum">
              <a:rPr lang="en-NZ" smtClean="0"/>
              <a:t>2</a:t>
            </a:fld>
            <a:endParaRPr lang="en-NZ"/>
          </a:p>
        </p:txBody>
      </p:sp>
    </p:spTree>
    <p:extLst>
      <p:ext uri="{BB962C8B-B14F-4D97-AF65-F5344CB8AC3E}">
        <p14:creationId xmlns:p14="http://schemas.microsoft.com/office/powerpoint/2010/main" val="2605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B31130A-A615-4001-9D20-A26CB1DC76E0}" type="slidenum">
              <a:rPr lang="en-NZ" smtClean="0"/>
              <a:t>10</a:t>
            </a:fld>
            <a:endParaRPr lang="en-NZ"/>
          </a:p>
        </p:txBody>
      </p:sp>
    </p:spTree>
    <p:extLst>
      <p:ext uri="{BB962C8B-B14F-4D97-AF65-F5344CB8AC3E}">
        <p14:creationId xmlns:p14="http://schemas.microsoft.com/office/powerpoint/2010/main" val="2159879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B31130A-A615-4001-9D20-A26CB1DC76E0}" type="slidenum">
              <a:rPr lang="en-NZ" smtClean="0"/>
              <a:t>11</a:t>
            </a:fld>
            <a:endParaRPr lang="en-NZ"/>
          </a:p>
        </p:txBody>
      </p:sp>
    </p:spTree>
    <p:extLst>
      <p:ext uri="{BB962C8B-B14F-4D97-AF65-F5344CB8AC3E}">
        <p14:creationId xmlns:p14="http://schemas.microsoft.com/office/powerpoint/2010/main" val="3309515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B31130A-A615-4001-9D20-A26CB1DC76E0}" type="slidenum">
              <a:rPr lang="en-NZ" smtClean="0"/>
              <a:t>1</a:t>
            </a:fld>
            <a:endParaRPr lang="en-NZ"/>
          </a:p>
        </p:txBody>
      </p:sp>
    </p:spTree>
    <p:extLst>
      <p:ext uri="{BB962C8B-B14F-4D97-AF65-F5344CB8AC3E}">
        <p14:creationId xmlns:p14="http://schemas.microsoft.com/office/powerpoint/2010/main" val="324255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B31130A-A615-4001-9D20-A26CB1DC76E0}" type="slidenum">
              <a:rPr lang="en-NZ" smtClean="0"/>
              <a:t>2</a:t>
            </a:fld>
            <a:endParaRPr lang="en-NZ"/>
          </a:p>
        </p:txBody>
      </p:sp>
    </p:spTree>
    <p:extLst>
      <p:ext uri="{BB962C8B-B14F-4D97-AF65-F5344CB8AC3E}">
        <p14:creationId xmlns:p14="http://schemas.microsoft.com/office/powerpoint/2010/main" val="238047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B31130A-A615-4001-9D20-A26CB1DC76E0}" type="slidenum">
              <a:rPr lang="en-NZ" smtClean="0"/>
              <a:t>3</a:t>
            </a:fld>
            <a:endParaRPr lang="en-NZ"/>
          </a:p>
        </p:txBody>
      </p:sp>
    </p:spTree>
    <p:extLst>
      <p:ext uri="{BB962C8B-B14F-4D97-AF65-F5344CB8AC3E}">
        <p14:creationId xmlns:p14="http://schemas.microsoft.com/office/powerpoint/2010/main" val="285838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Parliamentary agencies:</a:t>
            </a:r>
          </a:p>
          <a:p>
            <a:pPr marL="342900" indent="-342900" algn="l">
              <a:buFont typeface="Arial" panose="020B0604020202020204" pitchFamily="34" charset="0"/>
              <a:buChar char="•"/>
            </a:pPr>
            <a:r>
              <a:rPr lang="en-US" dirty="0"/>
              <a:t>Office of the Clerk</a:t>
            </a:r>
          </a:p>
          <a:p>
            <a:pPr marL="342900" indent="-342900" algn="l">
              <a:buFont typeface="Arial" panose="020B0604020202020204" pitchFamily="34" charset="0"/>
              <a:buChar char="•"/>
            </a:pPr>
            <a:r>
              <a:rPr lang="en-US" dirty="0"/>
              <a:t>Parliamentary Service</a:t>
            </a:r>
          </a:p>
          <a:p>
            <a:pPr marL="800100" lvl="1" indent="-342900" algn="l">
              <a:buFont typeface="Arial" panose="020B0604020202020204" pitchFamily="34" charset="0"/>
              <a:buChar char="•"/>
            </a:pPr>
            <a:r>
              <a:rPr lang="en-US" dirty="0"/>
              <a:t>Corporate – permanent </a:t>
            </a:r>
          </a:p>
          <a:p>
            <a:pPr marL="800100" lvl="1" indent="-342900" algn="l">
              <a:buFont typeface="Arial" panose="020B0604020202020204" pitchFamily="34" charset="0"/>
              <a:buChar char="•"/>
            </a:pPr>
            <a:r>
              <a:rPr lang="en-US" dirty="0"/>
              <a:t>Member Support – fixed-term events-based</a:t>
            </a:r>
          </a:p>
          <a:p>
            <a:endParaRPr lang="en-NZ" dirty="0"/>
          </a:p>
        </p:txBody>
      </p:sp>
      <p:sp>
        <p:nvSpPr>
          <p:cNvPr id="4" name="Slide Number Placeholder 3"/>
          <p:cNvSpPr>
            <a:spLocks noGrp="1"/>
          </p:cNvSpPr>
          <p:nvPr>
            <p:ph type="sldNum" sz="quarter" idx="5"/>
          </p:nvPr>
        </p:nvSpPr>
        <p:spPr/>
        <p:txBody>
          <a:bodyPr/>
          <a:lstStyle/>
          <a:p>
            <a:fld id="{AB31130A-A615-4001-9D20-A26CB1DC76E0}" type="slidenum">
              <a:rPr lang="en-NZ" smtClean="0"/>
              <a:t>4</a:t>
            </a:fld>
            <a:endParaRPr lang="en-NZ"/>
          </a:p>
        </p:txBody>
      </p:sp>
    </p:spTree>
    <p:extLst>
      <p:ext uri="{BB962C8B-B14F-4D97-AF65-F5344CB8AC3E}">
        <p14:creationId xmlns:p14="http://schemas.microsoft.com/office/powerpoint/2010/main" val="429446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B31130A-A615-4001-9D20-A26CB1DC76E0}" type="slidenum">
              <a:rPr lang="en-NZ" smtClean="0"/>
              <a:t>5</a:t>
            </a:fld>
            <a:endParaRPr lang="en-NZ"/>
          </a:p>
        </p:txBody>
      </p:sp>
    </p:spTree>
    <p:extLst>
      <p:ext uri="{BB962C8B-B14F-4D97-AF65-F5344CB8AC3E}">
        <p14:creationId xmlns:p14="http://schemas.microsoft.com/office/powerpoint/2010/main" val="2618908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NZ" dirty="0"/>
              <a:t>Job resources</a:t>
            </a:r>
          </a:p>
          <a:p>
            <a:pPr marL="800100" lvl="1" indent="-342900" algn="l">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leadership behaviour (8), opportunities for development (3), role clarity (3), social support (3), autonomy (2), participation in decision making (2), authenticity at work (2), reward (1), feedback (1), and physical work environment setup (1)</a:t>
            </a:r>
          </a:p>
          <a:p>
            <a:pPr marL="342900" indent="-342900" algn="l">
              <a:buFont typeface="Arial" panose="020B0604020202020204" pitchFamily="34" charset="0"/>
              <a:buChar char="•"/>
            </a:pPr>
            <a:r>
              <a:rPr lang="en-NZ" sz="2200" dirty="0">
                <a:effectLst/>
                <a:latin typeface="Open Sans" panose="020B0606030504020204" pitchFamily="34" charset="0"/>
                <a:ea typeface="Calibri" panose="020F0502020204030204" pitchFamily="34" charset="0"/>
                <a:cs typeface="Times New Roman" panose="02020603050405020304" pitchFamily="18" charset="0"/>
              </a:rPr>
              <a:t>Underlying mechanisms</a:t>
            </a:r>
          </a:p>
          <a:p>
            <a:pPr marL="800100" lvl="1" indent="-342900" algn="l">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psychological safety of the team and individual (8), authenticity at work (2), meaningful work (3), and work-life balance (1)</a:t>
            </a:r>
          </a:p>
          <a:p>
            <a:endParaRPr lang="en-NZ" dirty="0"/>
          </a:p>
        </p:txBody>
      </p:sp>
      <p:sp>
        <p:nvSpPr>
          <p:cNvPr id="4" name="Slide Number Placeholder 3"/>
          <p:cNvSpPr>
            <a:spLocks noGrp="1"/>
          </p:cNvSpPr>
          <p:nvPr>
            <p:ph type="sldNum" sz="quarter" idx="5"/>
          </p:nvPr>
        </p:nvSpPr>
        <p:spPr/>
        <p:txBody>
          <a:bodyPr/>
          <a:lstStyle/>
          <a:p>
            <a:fld id="{AB31130A-A615-4001-9D20-A26CB1DC76E0}" type="slidenum">
              <a:rPr lang="en-NZ" smtClean="0"/>
              <a:t>7</a:t>
            </a:fld>
            <a:endParaRPr lang="en-NZ"/>
          </a:p>
        </p:txBody>
      </p:sp>
    </p:spTree>
    <p:extLst>
      <p:ext uri="{BB962C8B-B14F-4D97-AF65-F5344CB8AC3E}">
        <p14:creationId xmlns:p14="http://schemas.microsoft.com/office/powerpoint/2010/main" val="4223101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B31130A-A615-4001-9D20-A26CB1DC76E0}" type="slidenum">
              <a:rPr lang="en-NZ" smtClean="0"/>
              <a:t>8</a:t>
            </a:fld>
            <a:endParaRPr lang="en-NZ"/>
          </a:p>
        </p:txBody>
      </p:sp>
    </p:spTree>
    <p:extLst>
      <p:ext uri="{BB962C8B-B14F-4D97-AF65-F5344CB8AC3E}">
        <p14:creationId xmlns:p14="http://schemas.microsoft.com/office/powerpoint/2010/main" val="345108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B31130A-A615-4001-9D20-A26CB1DC76E0}" type="slidenum">
              <a:rPr lang="en-NZ" smtClean="0"/>
              <a:t>9</a:t>
            </a:fld>
            <a:endParaRPr lang="en-NZ"/>
          </a:p>
        </p:txBody>
      </p:sp>
    </p:spTree>
    <p:extLst>
      <p:ext uri="{BB962C8B-B14F-4D97-AF65-F5344CB8AC3E}">
        <p14:creationId xmlns:p14="http://schemas.microsoft.com/office/powerpoint/2010/main" val="1718760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69A83D-62FE-4D31-9929-1F9AB2274DF0}" type="datetimeFigureOut">
              <a:rPr lang="en-NZ" smtClean="0"/>
              <a:t>2/10/2024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3538057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69A83D-62FE-4D31-9929-1F9AB2274DF0}" type="datetimeFigureOut">
              <a:rPr lang="en-NZ" smtClean="0"/>
              <a:t>2/10/2024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2593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69A83D-62FE-4D31-9929-1F9AB2274DF0}" type="datetimeFigureOut">
              <a:rPr lang="en-NZ" smtClean="0"/>
              <a:t>2/10/2024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2350543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58E-BFFE-C24E-8FFD-18C3ECCD6A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7750354-476C-8351-3512-4174B745E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3A97D73-4F25-E849-B754-5486E6817619}"/>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96B27B1-E28C-F1C2-B4C6-7EB5598F9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68E2C-A030-D92C-3F31-21657F99414D}"/>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031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29D8-AA5D-0B0A-6F2F-BD28011581C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C17552F-EB93-B7DA-F9EA-07EF10696F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7F7613A-B54A-135B-5980-EEAD5977759C}"/>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E5F7A3B8-E6C6-06E9-07AA-3EB40FB0A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9AEF9-3A53-1E3A-43EE-0F45521C47A8}"/>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872417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816E-FD16-3341-EAC9-0D4F602EC6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593B604-8793-EAF3-7189-587F5A02B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950A8-3A8B-7F3D-087B-33BABB1ADCE3}"/>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A5FCBB4D-6DC9-83DC-BFE3-793B4DEC0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F669C-03F3-23D0-D846-66C178145ED2}"/>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529088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8C37-CB17-4F4A-F7C6-B944FDAC392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FAE7C15-27E5-D67C-78AF-8114E1EEE3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79F0C3A-7321-2D42-37CB-40CE217249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076D8D26-BE89-B898-EDA9-8F2E13B4D554}"/>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C7086C8E-9B68-10E8-DE55-B29C1F2F6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B7637-AA0E-FA89-242A-58EC3FD9120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643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74F1-A212-6EAB-7FB6-A79DFE3FBAC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A63F1C2-3790-1540-C364-E0DACA81E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A097EA-88A6-04E5-A385-14077D1C6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537B95AE-8B7E-7E30-666F-8DC09EC29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557C00-DA90-317E-7915-6D5F604C1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30C0822-5E54-8B9A-E075-D09F588EC474}"/>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8" name="Footer Placeholder 7">
            <a:extLst>
              <a:ext uri="{FF2B5EF4-FFF2-40B4-BE49-F238E27FC236}">
                <a16:creationId xmlns:a16="http://schemas.microsoft.com/office/drawing/2014/main" id="{E44AE4A6-FCB1-BE09-D673-4E6E89D6F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253E30-7177-3DEF-710F-D4BFFEE62C15}"/>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602568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4DA0-952D-A94B-D594-847F6F0B294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5CE92BD-F1E3-FF6B-B7CF-A3EDA4F517A6}"/>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4" name="Footer Placeholder 3">
            <a:extLst>
              <a:ext uri="{FF2B5EF4-FFF2-40B4-BE49-F238E27FC236}">
                <a16:creationId xmlns:a16="http://schemas.microsoft.com/office/drawing/2014/main" id="{D28A75B9-CD86-DAB4-7C54-ADBD7B8CED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0D0907-8368-B31A-9266-6C70C575FA2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464499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49680-74B9-0612-A92A-9BA9741558BF}"/>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3" name="Footer Placeholder 2">
            <a:extLst>
              <a:ext uri="{FF2B5EF4-FFF2-40B4-BE49-F238E27FC236}">
                <a16:creationId xmlns:a16="http://schemas.microsoft.com/office/drawing/2014/main" id="{2871E438-9D6E-B73E-7B43-278E0F0E6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C01A2-7273-4406-6339-7E2FE12C30E4}"/>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696945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264C-26B0-04A6-A5F3-16E5CA621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DE3D3B82-05C2-4243-BE37-386E4DEB5B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58B8009-90B8-9C9D-72C9-42592E97E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F0260-F039-5D97-C92B-957668105FFE}"/>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69D5DE85-6AC1-2D8B-B268-E0A29B9FF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83EBE-E895-EDBF-1E39-BA525CA07FDF}"/>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544690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69A83D-62FE-4D31-9929-1F9AB2274DF0}" type="datetimeFigureOut">
              <a:rPr lang="en-NZ" smtClean="0"/>
              <a:t>2/10/2024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2326554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5676-4C4E-9F31-A80E-7C611F1DD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DD38918-E690-0F0F-E18D-8071DF768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74093063-8221-1D79-A1B8-ECB85E28C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0A6A4-3C6F-9BD5-D396-EA8EEB8A2CB9}"/>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FF924A15-59B1-50EF-6C10-869DA787D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53815-9B79-3CAF-FBB1-6031115F5DBE}"/>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897614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E180-5BC7-B55E-6ABB-712BED31F2E1}"/>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21DC3E-E278-B994-C710-C070A55F2A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63794BA-55A4-A3FD-5EB3-2DEF2BE15617}"/>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847FEF9-CC8D-B0B7-1FC1-5D37ABE5B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F7F0E-5A95-A1D1-1D86-D385C8AECFCC}"/>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904369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86ABF-7726-4FAE-6DDD-DFAC779496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72EEA2E-CA53-C2FD-EBE8-662FF74CF4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6E1BB08-EFE8-11A9-1911-7DE3ECDE46AA}"/>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1D84C354-8905-3F95-C430-F6F6DEC4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1151-A5FC-2DBF-F559-6612D196A883}"/>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731508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69A83D-62FE-4D31-9929-1F9AB2274DF0}" type="datetimeFigureOut">
              <a:rPr lang="en-NZ" smtClean="0"/>
              <a:t>2/10/2024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2469951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69A83D-62FE-4D31-9929-1F9AB2274DF0}" type="datetimeFigureOut">
              <a:rPr lang="en-NZ" smtClean="0"/>
              <a:t>2/10/2024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248891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69A83D-62FE-4D31-9929-1F9AB2274DF0}" type="datetimeFigureOut">
              <a:rPr lang="en-NZ" smtClean="0"/>
              <a:t>2/10/2024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1438311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69A83D-62FE-4D31-9929-1F9AB2274DF0}" type="datetimeFigureOut">
              <a:rPr lang="en-NZ" smtClean="0"/>
              <a:t>2/10/2024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2995534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9A83D-62FE-4D31-9929-1F9AB2274DF0}" type="datetimeFigureOut">
              <a:rPr lang="en-NZ" smtClean="0"/>
              <a:t>2/10/2024</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2280140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69A83D-62FE-4D31-9929-1F9AB2274DF0}" type="datetimeFigureOut">
              <a:rPr lang="en-NZ" smtClean="0"/>
              <a:t>2/10/2024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335556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69A83D-62FE-4D31-9929-1F9AB2274DF0}" type="datetimeFigureOut">
              <a:rPr lang="en-NZ" smtClean="0"/>
              <a:t>2/10/2024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57D09FA-F9EA-4705-8EF9-7B45999BB676}" type="slidenum">
              <a:rPr lang="en-NZ" smtClean="0"/>
              <a:t>‹#›</a:t>
            </a:fld>
            <a:endParaRPr lang="en-NZ"/>
          </a:p>
        </p:txBody>
      </p:sp>
    </p:spTree>
    <p:extLst>
      <p:ext uri="{BB962C8B-B14F-4D97-AF65-F5344CB8AC3E}">
        <p14:creationId xmlns:p14="http://schemas.microsoft.com/office/powerpoint/2010/main" val="3784399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9A83D-62FE-4D31-9929-1F9AB2274DF0}" type="datetimeFigureOut">
              <a:rPr lang="en-NZ" smtClean="0"/>
              <a:t>2/10/2024</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D09FA-F9EA-4705-8EF9-7B45999BB676}" type="slidenum">
              <a:rPr lang="en-NZ" smtClean="0"/>
              <a:t>‹#›</a:t>
            </a:fld>
            <a:endParaRPr lang="en-NZ"/>
          </a:p>
        </p:txBody>
      </p:sp>
    </p:spTree>
    <p:extLst>
      <p:ext uri="{BB962C8B-B14F-4D97-AF65-F5344CB8AC3E}">
        <p14:creationId xmlns:p14="http://schemas.microsoft.com/office/powerpoint/2010/main" val="11682184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052D36-1B3D-F2AF-18F1-2835779CE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4D9A6FD-F876-5E15-227B-515FD604C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C8C6708-7FFF-D130-F60F-5685204BF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CC29863-53F3-CAED-F143-45D993DE72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B248FE-5BFA-5DCD-56E6-2C9149E32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4A8D2-92AE-214E-A2F9-3F6286EF0588}" type="slidenum">
              <a:rPr lang="en-US" smtClean="0"/>
              <a:t>‹#›</a:t>
            </a:fld>
            <a:endParaRPr lang="en-US"/>
          </a:p>
        </p:txBody>
      </p:sp>
    </p:spTree>
    <p:extLst>
      <p:ext uri="{BB962C8B-B14F-4D97-AF65-F5344CB8AC3E}">
        <p14:creationId xmlns:p14="http://schemas.microsoft.com/office/powerpoint/2010/main" val="4138238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columns and trees&#10;&#10;Description automatically generated">
            <a:extLst>
              <a:ext uri="{FF2B5EF4-FFF2-40B4-BE49-F238E27FC236}">
                <a16:creationId xmlns:a16="http://schemas.microsoft.com/office/drawing/2014/main" id="{EE3186A7-2837-FE9C-F240-26B6837691B1}"/>
              </a:ext>
            </a:extLst>
          </p:cNvPr>
          <p:cNvPicPr>
            <a:picLocks noChangeAspect="1"/>
          </p:cNvPicPr>
          <p:nvPr/>
        </p:nvPicPr>
        <p:blipFill rotWithShape="1">
          <a:blip r:embed="rId3">
            <a:alphaModFix amt="35000"/>
          </a:blip>
          <a:srcRect b="14198"/>
          <a:stretch/>
        </p:blipFill>
        <p:spPr>
          <a:xfrm>
            <a:off x="-38840" y="-51081"/>
            <a:ext cx="12237902" cy="7000158"/>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3D9D66C-7CDC-957A-D7C1-91FD34C1F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937" b="-2051"/>
          <a:stretch/>
        </p:blipFill>
        <p:spPr>
          <a:xfrm>
            <a:off x="4416069" y="-9001"/>
            <a:ext cx="7772400" cy="5160549"/>
          </a:xfrm>
          <a:prstGeom prst="rect">
            <a:avLst/>
          </a:prstGeom>
        </p:spPr>
      </p:pic>
      <p:pic>
        <p:nvPicPr>
          <p:cNvPr id="14" name="Picture 13" descr="A close-up of a white object&#10;&#10;Description automatically generated">
            <a:extLst>
              <a:ext uri="{FF2B5EF4-FFF2-40B4-BE49-F238E27FC236}">
                <a16:creationId xmlns:a16="http://schemas.microsoft.com/office/drawing/2014/main" id="{76AEEFF1-1FED-1CDF-0F51-B450DC85063F}"/>
              </a:ext>
            </a:extLst>
          </p:cNvPr>
          <p:cNvPicPr>
            <a:picLocks noChangeAspect="1"/>
          </p:cNvPicPr>
          <p:nvPr/>
        </p:nvPicPr>
        <p:blipFill>
          <a:blip r:embed="rId5"/>
          <a:stretch>
            <a:fillRect/>
          </a:stretch>
        </p:blipFill>
        <p:spPr>
          <a:xfrm>
            <a:off x="-58259" y="-110297"/>
            <a:ext cx="12246728" cy="6387462"/>
          </a:xfrm>
          <a:prstGeom prst="rect">
            <a:avLst/>
          </a:prstGeom>
        </p:spPr>
      </p:pic>
      <p:sp>
        <p:nvSpPr>
          <p:cNvPr id="12" name="Rectangle 11">
            <a:extLst>
              <a:ext uri="{FF2B5EF4-FFF2-40B4-BE49-F238E27FC236}">
                <a16:creationId xmlns:a16="http://schemas.microsoft.com/office/drawing/2014/main" id="{A0D40795-9538-0635-7EA9-8846ED21AB6F}"/>
              </a:ext>
            </a:extLst>
          </p:cNvPr>
          <p:cNvSpPr/>
          <p:nvPr/>
        </p:nvSpPr>
        <p:spPr>
          <a:xfrm>
            <a:off x="3531" y="6277165"/>
            <a:ext cx="12195531" cy="129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7781B6-BF3C-AD0A-A6DD-4421CE4A4142}"/>
              </a:ext>
            </a:extLst>
          </p:cNvPr>
          <p:cNvSpPr txBox="1"/>
          <p:nvPr/>
        </p:nvSpPr>
        <p:spPr>
          <a:xfrm>
            <a:off x="599235" y="432348"/>
            <a:ext cx="10926585" cy="4416594"/>
          </a:xfrm>
          <a:prstGeom prst="rect">
            <a:avLst/>
          </a:prstGeom>
          <a:noFill/>
        </p:spPr>
        <p:txBody>
          <a:bodyPr wrap="square" rtlCol="0">
            <a:spAutoFit/>
          </a:bodyPr>
          <a:lstStyle/>
          <a:p>
            <a:pPr>
              <a:spcBef>
                <a:spcPts val="600"/>
              </a:spcBef>
            </a:pPr>
            <a:r>
              <a:rPr lang="en-NZ" sz="3600" b="1">
                <a:solidFill>
                  <a:schemeClr val="accent5">
                    <a:lumMod val="75000"/>
                  </a:schemeClr>
                </a:solidFill>
                <a:latin typeface="Open Sans" panose="020B0606030504020204" pitchFamily="34" charset="0"/>
              </a:rPr>
              <a:t>PANEL DISCUSSION</a:t>
            </a:r>
            <a:endParaRPr lang="en-NZ" sz="3600" b="1">
              <a:solidFill>
                <a:schemeClr val="accent5">
                  <a:lumMod val="75000"/>
                </a:schemeClr>
              </a:solidFill>
              <a:effectLst/>
              <a:latin typeface="Open Sans" panose="020B0606030504020204" pitchFamily="34" charset="0"/>
            </a:endParaRPr>
          </a:p>
          <a:p>
            <a:pPr>
              <a:spcBef>
                <a:spcPts val="600"/>
              </a:spcBef>
            </a:pPr>
            <a:r>
              <a:rPr lang="en-NZ" sz="4800" b="1">
                <a:solidFill>
                  <a:srgbClr val="153F6B"/>
                </a:solidFill>
                <a:latin typeface="Open Sans" panose="020B0606030504020204" pitchFamily="34" charset="0"/>
              </a:rPr>
              <a:t>Safeguarding Members and Staff</a:t>
            </a:r>
            <a:endParaRPr lang="en-NZ" sz="3200" b="1">
              <a:solidFill>
                <a:srgbClr val="153F6B"/>
              </a:solidFill>
              <a:latin typeface="Open Sans" panose="020B0606030504020204" pitchFamily="34" charset="0"/>
            </a:endParaRPr>
          </a:p>
          <a:p>
            <a:endParaRPr lang="en-NZ" sz="3200" b="1">
              <a:solidFill>
                <a:srgbClr val="153F6B"/>
              </a:solidFill>
              <a:latin typeface="Open Sans" panose="020B0606030504020204" pitchFamily="34" charset="0"/>
            </a:endParaRPr>
          </a:p>
          <a:p>
            <a:r>
              <a:rPr lang="en-NZ" sz="3200" b="1">
                <a:solidFill>
                  <a:srgbClr val="153F6B"/>
                </a:solidFill>
                <a:latin typeface="Open Sans" panose="020B0606030504020204" pitchFamily="34" charset="0"/>
              </a:rPr>
              <a:t>Bruce Pope, </a:t>
            </a:r>
            <a:r>
              <a:rPr lang="en-NZ" sz="3200">
                <a:solidFill>
                  <a:srgbClr val="153F6B"/>
                </a:solidFill>
                <a:latin typeface="Open Sans" panose="020B0606030504020204" pitchFamily="34" charset="0"/>
              </a:rPr>
              <a:t>Parliament of NSW</a:t>
            </a:r>
          </a:p>
          <a:p>
            <a:r>
              <a:rPr lang="en-NZ" sz="3200" b="1">
                <a:solidFill>
                  <a:srgbClr val="153F6B"/>
                </a:solidFill>
                <a:latin typeface="Open Sans" panose="020B0606030504020204" pitchFamily="34" charset="0"/>
              </a:rPr>
              <a:t>Amy Yong, </a:t>
            </a:r>
            <a:r>
              <a:rPr lang="en-NZ" sz="3200">
                <a:solidFill>
                  <a:srgbClr val="153F6B"/>
                </a:solidFill>
                <a:latin typeface="Open Sans" panose="020B0606030504020204" pitchFamily="34" charset="0"/>
              </a:rPr>
              <a:t>New Zealand Parliament</a:t>
            </a:r>
          </a:p>
          <a:p>
            <a:endParaRPr lang="en-NZ" sz="3200" b="1">
              <a:solidFill>
                <a:srgbClr val="153F6B"/>
              </a:solidFill>
              <a:effectLst/>
              <a:latin typeface="Open Sans" panose="020B0606030504020204" pitchFamily="34" charset="0"/>
            </a:endParaRPr>
          </a:p>
          <a:p>
            <a:r>
              <a:rPr lang="en-NZ" sz="3200" b="1">
                <a:solidFill>
                  <a:srgbClr val="153F6B"/>
                </a:solidFill>
                <a:latin typeface="Open Sans" panose="020B0606030504020204" pitchFamily="34" charset="0"/>
              </a:rPr>
              <a:t>Facilitator: Rafael Gonzalez-Montero,</a:t>
            </a:r>
          </a:p>
          <a:p>
            <a:r>
              <a:rPr lang="en-NZ" sz="3200">
                <a:solidFill>
                  <a:srgbClr val="153F6B"/>
                </a:solidFill>
                <a:latin typeface="Open Sans" panose="020B0606030504020204" pitchFamily="34" charset="0"/>
              </a:rPr>
              <a:t>Parliamentary Service Chief Executive</a:t>
            </a:r>
            <a:endParaRPr lang="en-NZ" sz="3200">
              <a:solidFill>
                <a:schemeClr val="bg1"/>
              </a:solidFill>
              <a:effectLst/>
              <a:latin typeface="Open Sans" panose="020B0606030504020204" pitchFamily="34" charset="0"/>
            </a:endParaRPr>
          </a:p>
        </p:txBody>
      </p:sp>
      <p:sp>
        <p:nvSpPr>
          <p:cNvPr id="10" name="Rectangle 9">
            <a:extLst>
              <a:ext uri="{FF2B5EF4-FFF2-40B4-BE49-F238E27FC236}">
                <a16:creationId xmlns:a16="http://schemas.microsoft.com/office/drawing/2014/main" id="{EEA7297F-1195-7953-828C-384A7BA77B9D}"/>
              </a:ext>
            </a:extLst>
          </p:cNvPr>
          <p:cNvSpPr/>
          <p:nvPr/>
        </p:nvSpPr>
        <p:spPr>
          <a:xfrm>
            <a:off x="-30014" y="6277165"/>
            <a:ext cx="12237902" cy="671912"/>
          </a:xfrm>
          <a:prstGeom prst="rect">
            <a:avLst/>
          </a:prstGeom>
          <a:solidFill>
            <a:srgbClr val="153F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Description automatically generated">
            <a:extLst>
              <a:ext uri="{FF2B5EF4-FFF2-40B4-BE49-F238E27FC236}">
                <a16:creationId xmlns:a16="http://schemas.microsoft.com/office/drawing/2014/main" id="{AA07FB92-959E-88E8-1F92-22A4BA433A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663" y="6369032"/>
            <a:ext cx="1409489" cy="398415"/>
          </a:xfrm>
          <a:prstGeom prst="rect">
            <a:avLst/>
          </a:prstGeom>
        </p:spPr>
      </p:pic>
      <p:sp>
        <p:nvSpPr>
          <p:cNvPr id="11" name="TextBox 10">
            <a:extLst>
              <a:ext uri="{FF2B5EF4-FFF2-40B4-BE49-F238E27FC236}">
                <a16:creationId xmlns:a16="http://schemas.microsoft.com/office/drawing/2014/main" id="{7EB8A07A-AC67-D9EC-D1EE-187ECA28949E}"/>
              </a:ext>
            </a:extLst>
          </p:cNvPr>
          <p:cNvSpPr txBox="1"/>
          <p:nvPr/>
        </p:nvSpPr>
        <p:spPr>
          <a:xfrm>
            <a:off x="8620281" y="6406432"/>
            <a:ext cx="3410056" cy="276999"/>
          </a:xfrm>
          <a:prstGeom prst="rect">
            <a:avLst/>
          </a:prstGeom>
          <a:noFill/>
        </p:spPr>
        <p:txBody>
          <a:bodyPr wrap="square" rtlCol="0">
            <a:spAutoFit/>
          </a:bodyPr>
          <a:lstStyle/>
          <a:p>
            <a:pPr algn="r"/>
            <a:r>
              <a:rPr lang="en-NZ" sz="1200" b="1">
                <a:solidFill>
                  <a:schemeClr val="bg1"/>
                </a:solidFill>
                <a:effectLst/>
                <a:latin typeface="Open Sans" panose="020B0606030504020204" pitchFamily="34" charset="0"/>
              </a:rPr>
              <a:t>New Zealand Chapter</a:t>
            </a:r>
            <a:endParaRPr lang="en-NZ" sz="120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2954700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740" y="1112740"/>
            <a:ext cx="2862322" cy="636842"/>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Title 10">
            <a:extLst>
              <a:ext uri="{FF2B5EF4-FFF2-40B4-BE49-F238E27FC236}">
                <a16:creationId xmlns:a16="http://schemas.microsoft.com/office/drawing/2014/main" id="{0FF53849-D506-43EC-BE3E-09A5995FD1E4}"/>
              </a:ext>
            </a:extLst>
          </p:cNvPr>
          <p:cNvSpPr>
            <a:spLocks noGrp="1"/>
          </p:cNvSpPr>
          <p:nvPr>
            <p:ph type="ctrTitle"/>
          </p:nvPr>
        </p:nvSpPr>
        <p:spPr>
          <a:xfrm>
            <a:off x="1284514" y="357463"/>
            <a:ext cx="9144000" cy="948823"/>
          </a:xfrm>
        </p:spPr>
        <p:txBody>
          <a:bodyPr>
            <a:normAutofit/>
          </a:bodyPr>
          <a:lstStyle/>
          <a:p>
            <a:pPr algn="l"/>
            <a:r>
              <a:rPr lang="en-NZ" sz="3600" b="1" dirty="0">
                <a:latin typeface="Open Sans" panose="020B0606030504020204" pitchFamily="34" charset="0"/>
                <a:ea typeface="Open Sans" panose="020B0606030504020204" pitchFamily="34" charset="0"/>
                <a:cs typeface="Open Sans" panose="020B0606030504020204" pitchFamily="34" charset="0"/>
              </a:rPr>
              <a:t>Implications</a:t>
            </a:r>
            <a:endParaRPr lang="en-NZ" dirty="0"/>
          </a:p>
        </p:txBody>
      </p:sp>
      <p:sp>
        <p:nvSpPr>
          <p:cNvPr id="12" name="Subtitle 11">
            <a:extLst>
              <a:ext uri="{FF2B5EF4-FFF2-40B4-BE49-F238E27FC236}">
                <a16:creationId xmlns:a16="http://schemas.microsoft.com/office/drawing/2014/main" id="{8A6774BE-7D07-45B7-B461-11E7263FDCE2}"/>
              </a:ext>
            </a:extLst>
          </p:cNvPr>
          <p:cNvSpPr>
            <a:spLocks noGrp="1"/>
          </p:cNvSpPr>
          <p:nvPr>
            <p:ph type="subTitle" idx="1"/>
          </p:nvPr>
        </p:nvSpPr>
        <p:spPr>
          <a:xfrm>
            <a:off x="1284514" y="2146661"/>
            <a:ext cx="9144000" cy="3990370"/>
          </a:xfrm>
        </p:spPr>
        <p:txBody>
          <a:bodyPr>
            <a:normAutofit/>
          </a:bodyPr>
          <a:lstStyle/>
          <a:p>
            <a:pPr marL="342900" indent="-342900" algn="l">
              <a:lnSpc>
                <a:spcPct val="10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Moving towards quarterly survey to be able to respond sooner to issues and check progress.</a:t>
            </a:r>
          </a:p>
          <a:p>
            <a:pPr marL="342900" indent="-342900" algn="l">
              <a:lnSpc>
                <a:spcPct val="10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An opportunity to consider including some demands and wellbeing outcomes questions.</a:t>
            </a:r>
          </a:p>
          <a:p>
            <a:pPr marL="342900" indent="-342900" algn="l">
              <a:lnSpc>
                <a:spcPct val="100000"/>
              </a:lnSpc>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Research to assess other contextual factors that can influence wellbeing outcomes of Parliament staff in different departments can provide information on how to improve the wellbeing initiatives. </a:t>
            </a:r>
          </a:p>
        </p:txBody>
      </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sp>
        <p:nvSpPr>
          <p:cNvPr id="2" name="Subtitle 11">
            <a:extLst>
              <a:ext uri="{FF2B5EF4-FFF2-40B4-BE49-F238E27FC236}">
                <a16:creationId xmlns:a16="http://schemas.microsoft.com/office/drawing/2014/main" id="{EE198576-365C-9D0D-72FF-D02E593C6541}"/>
              </a:ext>
            </a:extLst>
          </p:cNvPr>
          <p:cNvSpPr txBox="1">
            <a:spLocks/>
          </p:cNvSpPr>
          <p:nvPr/>
        </p:nvSpPr>
        <p:spPr>
          <a:xfrm>
            <a:off x="1284514" y="1379345"/>
            <a:ext cx="9144000" cy="5179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i="1" dirty="0">
                <a:latin typeface="Open Sans SemiBold" panose="020B0706030804020204" pitchFamily="34" charset="0"/>
                <a:ea typeface="Open Sans SemiBold" panose="020B0706030804020204" pitchFamily="34" charset="0"/>
                <a:cs typeface="Open Sans SemiBold" panose="020B0706030804020204" pitchFamily="34" charset="0"/>
              </a:rPr>
              <a:t>Future initiatives</a:t>
            </a:r>
          </a:p>
        </p:txBody>
      </p:sp>
    </p:spTree>
    <p:extLst>
      <p:ext uri="{BB962C8B-B14F-4D97-AF65-F5344CB8AC3E}">
        <p14:creationId xmlns:p14="http://schemas.microsoft.com/office/powerpoint/2010/main" val="558307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740" y="1112740"/>
            <a:ext cx="2862322" cy="636842"/>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Title 10">
            <a:extLst>
              <a:ext uri="{FF2B5EF4-FFF2-40B4-BE49-F238E27FC236}">
                <a16:creationId xmlns:a16="http://schemas.microsoft.com/office/drawing/2014/main" id="{0FF53849-D506-43EC-BE3E-09A5995FD1E4}"/>
              </a:ext>
            </a:extLst>
          </p:cNvPr>
          <p:cNvSpPr>
            <a:spLocks noGrp="1"/>
          </p:cNvSpPr>
          <p:nvPr>
            <p:ph type="ctrTitle"/>
          </p:nvPr>
        </p:nvSpPr>
        <p:spPr>
          <a:xfrm>
            <a:off x="1284514" y="357463"/>
            <a:ext cx="9144000" cy="948823"/>
          </a:xfrm>
        </p:spPr>
        <p:txBody>
          <a:bodyPr>
            <a:normAutofit/>
          </a:bodyPr>
          <a:lstStyle/>
          <a:p>
            <a:pPr algn="l"/>
            <a:r>
              <a:rPr lang="en-NZ" sz="3600" b="1" dirty="0">
                <a:latin typeface="Open Sans" panose="020B0606030504020204" pitchFamily="34" charset="0"/>
                <a:ea typeface="Open Sans" panose="020B0606030504020204" pitchFamily="34" charset="0"/>
                <a:cs typeface="Open Sans" panose="020B0606030504020204" pitchFamily="34" charset="0"/>
              </a:rPr>
              <a:t>Implications</a:t>
            </a:r>
            <a:endParaRPr lang="en-NZ" dirty="0"/>
          </a:p>
        </p:txBody>
      </p:sp>
      <p:sp>
        <p:nvSpPr>
          <p:cNvPr id="12" name="Subtitle 11">
            <a:extLst>
              <a:ext uri="{FF2B5EF4-FFF2-40B4-BE49-F238E27FC236}">
                <a16:creationId xmlns:a16="http://schemas.microsoft.com/office/drawing/2014/main" id="{8A6774BE-7D07-45B7-B461-11E7263FDCE2}"/>
              </a:ext>
            </a:extLst>
          </p:cNvPr>
          <p:cNvSpPr>
            <a:spLocks noGrp="1"/>
          </p:cNvSpPr>
          <p:nvPr>
            <p:ph type="subTitle" idx="1"/>
          </p:nvPr>
        </p:nvSpPr>
        <p:spPr>
          <a:xfrm>
            <a:off x="1284514" y="2144776"/>
            <a:ext cx="9144000" cy="3911740"/>
          </a:xfrm>
        </p:spPr>
        <p:txBody>
          <a:bodyPr>
            <a:normAutofit/>
          </a:bodyPr>
          <a:lstStyle/>
          <a:p>
            <a:pPr marL="342900" indent="-342900" algn="l">
              <a:lnSpc>
                <a:spcPct val="100000"/>
              </a:lnSpc>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NSW Parliament’s “Public Sector People Matter Employee Survey (PMES)” could be a useful reference. </a:t>
            </a:r>
          </a:p>
          <a:p>
            <a:pPr marL="342900" indent="-342900" algn="l">
              <a:lnSpc>
                <a:spcPct val="100000"/>
              </a:lnSpc>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The NSW Parliament tracks wellbeing through the PMES and some teams do regular surveys to keep track of workload and general wellbeing. </a:t>
            </a:r>
          </a:p>
          <a:p>
            <a:pPr marL="342900" indent="-342900" algn="l">
              <a:lnSpc>
                <a:spcPct val="100000"/>
              </a:lnSpc>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NSW Parliament - Executive Sponsor of Mental Health and Wellbeing. Supports good mental health and wellbeing among staff. </a:t>
            </a:r>
          </a:p>
          <a:p>
            <a:pPr marL="342900" indent="-342900" algn="l">
              <a:lnSpc>
                <a:spcPct val="100000"/>
              </a:lnSpc>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One of the initiatives ’Mental Health First Aid Network’, has seen 16 people being trained as Mental Health First Aid Officers (MHFAOs) to recognise signs of mental ill health and provide first aid in the NSW Parliament. </a:t>
            </a:r>
          </a:p>
          <a:p>
            <a:pPr marL="342900" indent="-342900" algn="l">
              <a:lnSpc>
                <a:spcPct val="100000"/>
              </a:lnSpc>
              <a:buFont typeface="Arial" panose="020B0604020202020204" pitchFamily="34" charset="0"/>
              <a:buChar char="•"/>
            </a:pP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sp>
        <p:nvSpPr>
          <p:cNvPr id="4" name="Subtitle 11">
            <a:extLst>
              <a:ext uri="{FF2B5EF4-FFF2-40B4-BE49-F238E27FC236}">
                <a16:creationId xmlns:a16="http://schemas.microsoft.com/office/drawing/2014/main" id="{EE847FA5-F38D-D2E9-FC32-8EAC8E37EAFD}"/>
              </a:ext>
            </a:extLst>
          </p:cNvPr>
          <p:cNvSpPr txBox="1">
            <a:spLocks/>
          </p:cNvSpPr>
          <p:nvPr/>
        </p:nvSpPr>
        <p:spPr>
          <a:xfrm>
            <a:off x="1284514" y="1379345"/>
            <a:ext cx="9144000" cy="5179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i="1" dirty="0">
                <a:latin typeface="Open Sans SemiBold" panose="020B0706030804020204" pitchFamily="34" charset="0"/>
                <a:ea typeface="Open Sans SemiBold" panose="020B0706030804020204" pitchFamily="34" charset="0"/>
                <a:cs typeface="Open Sans SemiBold" panose="020B0706030804020204" pitchFamily="34" charset="0"/>
              </a:rPr>
              <a:t>NSW Parliament</a:t>
            </a:r>
          </a:p>
        </p:txBody>
      </p:sp>
    </p:spTree>
    <p:extLst>
      <p:ext uri="{BB962C8B-B14F-4D97-AF65-F5344CB8AC3E}">
        <p14:creationId xmlns:p14="http://schemas.microsoft.com/office/powerpoint/2010/main" val="851296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740" y="1112740"/>
            <a:ext cx="2862322" cy="636842"/>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Title 10">
            <a:extLst>
              <a:ext uri="{FF2B5EF4-FFF2-40B4-BE49-F238E27FC236}">
                <a16:creationId xmlns:a16="http://schemas.microsoft.com/office/drawing/2014/main" id="{0FF53849-D506-43EC-BE3E-09A5995FD1E4}"/>
              </a:ext>
            </a:extLst>
          </p:cNvPr>
          <p:cNvSpPr>
            <a:spLocks noGrp="1"/>
          </p:cNvSpPr>
          <p:nvPr>
            <p:ph type="ctrTitle"/>
          </p:nvPr>
        </p:nvSpPr>
        <p:spPr>
          <a:xfrm>
            <a:off x="1284514" y="357463"/>
            <a:ext cx="9144000" cy="948823"/>
          </a:xfrm>
        </p:spPr>
        <p:txBody>
          <a:bodyPr>
            <a:normAutofit/>
          </a:bodyPr>
          <a:lstStyle/>
          <a:p>
            <a:pPr algn="l"/>
            <a:r>
              <a:rPr lang="en-NZ" sz="3600" b="1" dirty="0">
                <a:latin typeface="Open Sans" panose="020B0606030504020204" pitchFamily="34" charset="0"/>
                <a:ea typeface="Open Sans" panose="020B0606030504020204" pitchFamily="34" charset="0"/>
                <a:cs typeface="Open Sans" panose="020B0606030504020204" pitchFamily="34" charset="0"/>
              </a:rPr>
              <a:t>Concluding thoughts</a:t>
            </a:r>
            <a:endParaRPr lang="en-NZ" dirty="0"/>
          </a:p>
        </p:txBody>
      </p:sp>
      <p:sp>
        <p:nvSpPr>
          <p:cNvPr id="12" name="Subtitle 11">
            <a:extLst>
              <a:ext uri="{FF2B5EF4-FFF2-40B4-BE49-F238E27FC236}">
                <a16:creationId xmlns:a16="http://schemas.microsoft.com/office/drawing/2014/main" id="{8A6774BE-7D07-45B7-B461-11E7263FDCE2}"/>
              </a:ext>
            </a:extLst>
          </p:cNvPr>
          <p:cNvSpPr>
            <a:spLocks noGrp="1"/>
          </p:cNvSpPr>
          <p:nvPr>
            <p:ph type="subTitle" idx="1"/>
          </p:nvPr>
        </p:nvSpPr>
        <p:spPr>
          <a:xfrm>
            <a:off x="1425188" y="2049444"/>
            <a:ext cx="9144000" cy="4093029"/>
          </a:xfrm>
        </p:spPr>
        <p:txBody>
          <a:bodyPr>
            <a:normAutofit/>
          </a:bodyPr>
          <a:lstStyle/>
          <a:p>
            <a:pPr algn="l">
              <a:lnSpc>
                <a:spcPct val="110000"/>
              </a:lnSpc>
            </a:pPr>
            <a:r>
              <a:rPr lang="en-US" sz="1800" dirty="0">
                <a:latin typeface="Open Sans" panose="020B0606030504020204" pitchFamily="34" charset="0"/>
                <a:ea typeface="Open Sans" panose="020B0606030504020204" pitchFamily="34" charset="0"/>
                <a:cs typeface="Open Sans" panose="020B0606030504020204" pitchFamily="34" charset="0"/>
              </a:rPr>
              <a:t>Increasing resources and reducing demands can contribute to psychological wellbeing. </a:t>
            </a:r>
          </a:p>
          <a:p>
            <a:pPr algn="l">
              <a:lnSpc>
                <a:spcPct val="110000"/>
              </a:lnSpc>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lgn="l">
              <a:lnSpc>
                <a:spcPct val="110000"/>
              </a:lnSpc>
            </a:pPr>
            <a:r>
              <a:rPr lang="en-US" sz="1800" dirty="0">
                <a:latin typeface="Open Sans" panose="020B0606030504020204" pitchFamily="34" charset="0"/>
                <a:ea typeface="Open Sans" panose="020B0606030504020204" pitchFamily="34" charset="0"/>
                <a:cs typeface="Open Sans" panose="020B0606030504020204" pitchFamily="34" charset="0"/>
              </a:rPr>
              <a:t>One way to track wellbeing is to look at the engagement survey through a wellbeing lens. </a:t>
            </a:r>
          </a:p>
          <a:p>
            <a:pPr algn="l">
              <a:lnSpc>
                <a:spcPct val="110000"/>
              </a:lnSpc>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lgn="l">
              <a:lnSpc>
                <a:spcPct val="110000"/>
              </a:lnSpc>
            </a:pPr>
            <a:r>
              <a:rPr lang="en-US" sz="1800" dirty="0">
                <a:latin typeface="Open Sans" panose="020B0606030504020204" pitchFamily="34" charset="0"/>
                <a:ea typeface="Open Sans" panose="020B0606030504020204" pitchFamily="34" charset="0"/>
                <a:cs typeface="Open Sans" panose="020B0606030504020204" pitchFamily="34" charset="0"/>
              </a:rPr>
              <a:t>Research into the process of implementing and evaluating wellbeing initiatives can provide information for initiatives. </a:t>
            </a:r>
          </a:p>
        </p:txBody>
      </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cxnSp>
        <p:nvCxnSpPr>
          <p:cNvPr id="4" name="Straight Connector 3">
            <a:extLst>
              <a:ext uri="{FF2B5EF4-FFF2-40B4-BE49-F238E27FC236}">
                <a16:creationId xmlns:a16="http://schemas.microsoft.com/office/drawing/2014/main" id="{AF743761-054F-2896-6FF9-1BBDD98E94C0}"/>
              </a:ext>
            </a:extLst>
          </p:cNvPr>
          <p:cNvCxnSpPr>
            <a:cxnSpLocks/>
          </p:cNvCxnSpPr>
          <p:nvPr/>
        </p:nvCxnSpPr>
        <p:spPr>
          <a:xfrm flipV="1">
            <a:off x="1293304" y="3225101"/>
            <a:ext cx="0" cy="634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3241AEF-96EA-8019-1E1A-EA8154ED0B7B}"/>
              </a:ext>
            </a:extLst>
          </p:cNvPr>
          <p:cNvCxnSpPr>
            <a:cxnSpLocks/>
          </p:cNvCxnSpPr>
          <p:nvPr/>
        </p:nvCxnSpPr>
        <p:spPr>
          <a:xfrm flipV="1">
            <a:off x="1293304" y="4397409"/>
            <a:ext cx="0" cy="634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2F7F99-8F09-4CB9-EDE5-A656FEA99361}"/>
              </a:ext>
            </a:extLst>
          </p:cNvPr>
          <p:cNvCxnSpPr>
            <a:cxnSpLocks/>
          </p:cNvCxnSpPr>
          <p:nvPr/>
        </p:nvCxnSpPr>
        <p:spPr>
          <a:xfrm flipV="1">
            <a:off x="1305865" y="2082773"/>
            <a:ext cx="0" cy="634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532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740" y="1112740"/>
            <a:ext cx="2862322" cy="636842"/>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Title 10">
            <a:extLst>
              <a:ext uri="{FF2B5EF4-FFF2-40B4-BE49-F238E27FC236}">
                <a16:creationId xmlns:a16="http://schemas.microsoft.com/office/drawing/2014/main" id="{0FF53849-D506-43EC-BE3E-09A5995FD1E4}"/>
              </a:ext>
            </a:extLst>
          </p:cNvPr>
          <p:cNvSpPr>
            <a:spLocks noGrp="1"/>
          </p:cNvSpPr>
          <p:nvPr>
            <p:ph type="ctrTitle"/>
          </p:nvPr>
        </p:nvSpPr>
        <p:spPr>
          <a:xfrm>
            <a:off x="1284514" y="2144776"/>
            <a:ext cx="10419806" cy="1860550"/>
          </a:xfrm>
        </p:spPr>
        <p:txBody>
          <a:bodyPr>
            <a:normAutofit/>
          </a:bodyPr>
          <a:lstStyle/>
          <a:p>
            <a:pPr algn="l">
              <a:lnSpc>
                <a:spcPct val="100000"/>
              </a:lnSpc>
            </a:pPr>
            <a:r>
              <a:rPr lang="en-NZ" sz="3200" b="1" dirty="0">
                <a:latin typeface="Open Sans" panose="020B0606030504020204" pitchFamily="34" charset="0"/>
                <a:ea typeface="Open Sans" panose="020B0606030504020204" pitchFamily="34" charset="0"/>
                <a:cs typeface="Open Sans" panose="020B0606030504020204" pitchFamily="34" charset="0"/>
              </a:rPr>
              <a:t>Psychological well-being of Parliament staff: </a:t>
            </a:r>
            <a:br>
              <a:rPr lang="en-NZ" sz="3200" b="1" dirty="0">
                <a:latin typeface="Open Sans" panose="020B0606030504020204" pitchFamily="34" charset="0"/>
                <a:ea typeface="Open Sans" panose="020B0606030504020204" pitchFamily="34" charset="0"/>
                <a:cs typeface="Open Sans" panose="020B0606030504020204" pitchFamily="34" charset="0"/>
              </a:rPr>
            </a:br>
            <a:r>
              <a:rPr lang="en-NZ" sz="3200" b="1" dirty="0">
                <a:latin typeface="Open Sans" panose="020B0606030504020204" pitchFamily="34" charset="0"/>
                <a:ea typeface="Open Sans" panose="020B0606030504020204" pitchFamily="34" charset="0"/>
                <a:cs typeface="Open Sans" panose="020B0606030504020204" pitchFamily="34" charset="0"/>
              </a:rPr>
              <a:t>What do we know and what can we do?</a:t>
            </a:r>
            <a:endParaRPr lang="en-NZ" sz="5400" dirty="0"/>
          </a:p>
        </p:txBody>
      </p:sp>
      <p:sp>
        <p:nvSpPr>
          <p:cNvPr id="12" name="Subtitle 11">
            <a:extLst>
              <a:ext uri="{FF2B5EF4-FFF2-40B4-BE49-F238E27FC236}">
                <a16:creationId xmlns:a16="http://schemas.microsoft.com/office/drawing/2014/main" id="{8A6774BE-7D07-45B7-B461-11E7263FDCE2}"/>
              </a:ext>
            </a:extLst>
          </p:cNvPr>
          <p:cNvSpPr>
            <a:spLocks noGrp="1"/>
          </p:cNvSpPr>
          <p:nvPr>
            <p:ph type="subTitle" idx="1"/>
          </p:nvPr>
        </p:nvSpPr>
        <p:spPr>
          <a:xfrm>
            <a:off x="1284514" y="4248086"/>
            <a:ext cx="9144000" cy="571564"/>
          </a:xfrm>
        </p:spPr>
        <p:txBody>
          <a:bodyPr/>
          <a:lstStyle/>
          <a:p>
            <a:pPr algn="l"/>
            <a:r>
              <a:rPr lang="en-US" dirty="0">
                <a:latin typeface="Open Sans Light" panose="020B0306030504020204" pitchFamily="34" charset="0"/>
                <a:ea typeface="Open Sans Light" panose="020B0306030504020204" pitchFamily="34" charset="0"/>
                <a:cs typeface="Open Sans Light" panose="020B0306030504020204" pitchFamily="34" charset="0"/>
              </a:rPr>
              <a:t>Amy Yong </a:t>
            </a:r>
          </a:p>
          <a:p>
            <a:pPr algn="l"/>
            <a:endParaRPr lang="en-US" dirty="0"/>
          </a:p>
          <a:p>
            <a:endParaRPr lang="en-US" dirty="0"/>
          </a:p>
          <a:p>
            <a:endParaRPr lang="en-NZ" dirty="0"/>
          </a:p>
        </p:txBody>
      </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spTree>
    <p:extLst>
      <p:ext uri="{BB962C8B-B14F-4D97-AF65-F5344CB8AC3E}">
        <p14:creationId xmlns:p14="http://schemas.microsoft.com/office/powerpoint/2010/main" val="249214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654" y="1112741"/>
            <a:ext cx="2862321" cy="636840"/>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pic>
        <p:nvPicPr>
          <p:cNvPr id="16" name="Picture 15" descr="A cartoon of a person with many hands&#10;&#10;Description automatically generated">
            <a:extLst>
              <a:ext uri="{FF2B5EF4-FFF2-40B4-BE49-F238E27FC236}">
                <a16:creationId xmlns:a16="http://schemas.microsoft.com/office/drawing/2014/main" id="{D9530D12-A9AA-2298-400A-15F08E33961F}"/>
              </a:ext>
            </a:extLst>
          </p:cNvPr>
          <p:cNvPicPr>
            <a:picLocks noChangeAspect="1"/>
          </p:cNvPicPr>
          <p:nvPr/>
        </p:nvPicPr>
        <p:blipFill>
          <a:blip r:embed="rId4"/>
          <a:stretch>
            <a:fillRect/>
          </a:stretch>
        </p:blipFill>
        <p:spPr>
          <a:xfrm>
            <a:off x="5976008" y="193532"/>
            <a:ext cx="4744515" cy="2668790"/>
          </a:xfrm>
          <a:prstGeom prst="rect">
            <a:avLst/>
          </a:prstGeom>
        </p:spPr>
      </p:pic>
      <p:pic>
        <p:nvPicPr>
          <p:cNvPr id="1026" name="Picture 2" descr="Free Vector | Tired employee exhausted with work">
            <a:extLst>
              <a:ext uri="{FF2B5EF4-FFF2-40B4-BE49-F238E27FC236}">
                <a16:creationId xmlns:a16="http://schemas.microsoft.com/office/drawing/2014/main" id="{CECAF9F4-F318-E911-DD2A-F7D1E7598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1789" y="3113684"/>
            <a:ext cx="3492954" cy="3492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ADC03E6-4C98-A06F-C5F2-9C1D3C856B59}"/>
              </a:ext>
            </a:extLst>
          </p:cNvPr>
          <p:cNvPicPr>
            <a:picLocks noChangeAspect="1"/>
          </p:cNvPicPr>
          <p:nvPr/>
        </p:nvPicPr>
        <p:blipFill>
          <a:blip r:embed="rId6"/>
          <a:stretch>
            <a:fillRect/>
          </a:stretch>
        </p:blipFill>
        <p:spPr>
          <a:xfrm>
            <a:off x="668803" y="1341561"/>
            <a:ext cx="5009913" cy="4066017"/>
          </a:xfrm>
          <a:prstGeom prst="rect">
            <a:avLst/>
          </a:prstGeom>
        </p:spPr>
      </p:pic>
    </p:spTree>
    <p:extLst>
      <p:ext uri="{BB962C8B-B14F-4D97-AF65-F5344CB8AC3E}">
        <p14:creationId xmlns:p14="http://schemas.microsoft.com/office/powerpoint/2010/main" val="345958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740" y="1112740"/>
            <a:ext cx="2862322" cy="636842"/>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sp>
        <p:nvSpPr>
          <p:cNvPr id="14" name="TextBox 13">
            <a:extLst>
              <a:ext uri="{FF2B5EF4-FFF2-40B4-BE49-F238E27FC236}">
                <a16:creationId xmlns:a16="http://schemas.microsoft.com/office/drawing/2014/main" id="{D0F348AF-91B6-D071-DC79-7033E0049360}"/>
              </a:ext>
            </a:extLst>
          </p:cNvPr>
          <p:cNvSpPr txBox="1"/>
          <p:nvPr/>
        </p:nvSpPr>
        <p:spPr>
          <a:xfrm>
            <a:off x="1088570" y="1846659"/>
            <a:ext cx="3124201" cy="1736646"/>
          </a:xfrm>
          <a:prstGeom prst="roundRect">
            <a:avLst/>
          </a:prstGeom>
          <a:noFill/>
          <a:ln w="38100">
            <a:solidFill>
              <a:srgbClr val="2EBCC5"/>
            </a:solidFill>
          </a:ln>
        </p:spPr>
        <p:txBody>
          <a:bodyPr wrap="square" rtlCol="0">
            <a:spAutoFit/>
          </a:bodyPr>
          <a:lstStyle/>
          <a:p>
            <a:r>
              <a:rPr lang="en-NZ" sz="1600" dirty="0">
                <a:latin typeface="Open Sans" panose="020B0606030504020204" pitchFamily="34" charset="0"/>
                <a:ea typeface="Open Sans" panose="020B0606030504020204" pitchFamily="34" charset="0"/>
                <a:cs typeface="Open Sans" panose="020B0606030504020204" pitchFamily="34" charset="0"/>
              </a:rPr>
              <a:t>Job resources:</a:t>
            </a:r>
          </a:p>
          <a:p>
            <a:pPr marL="342900" indent="-342900" algn="l">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autonomy </a:t>
            </a:r>
          </a:p>
          <a:p>
            <a:pPr marL="342900" indent="-342900" algn="l">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manager and co-worker support </a:t>
            </a:r>
          </a:p>
          <a:p>
            <a:pPr marL="342900" indent="-342900" algn="l">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feedback </a:t>
            </a:r>
          </a:p>
          <a:p>
            <a:pPr marL="342900" indent="-342900" algn="l">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task significance</a:t>
            </a:r>
          </a:p>
        </p:txBody>
      </p:sp>
      <p:sp>
        <p:nvSpPr>
          <p:cNvPr id="15" name="TextBox 14">
            <a:extLst>
              <a:ext uri="{FF2B5EF4-FFF2-40B4-BE49-F238E27FC236}">
                <a16:creationId xmlns:a16="http://schemas.microsoft.com/office/drawing/2014/main" id="{08B3C74E-B022-C1A7-BFFA-6D670C0A52C1}"/>
              </a:ext>
            </a:extLst>
          </p:cNvPr>
          <p:cNvSpPr txBox="1"/>
          <p:nvPr/>
        </p:nvSpPr>
        <p:spPr>
          <a:xfrm>
            <a:off x="1088570" y="4365172"/>
            <a:ext cx="3124202" cy="1464231"/>
          </a:xfrm>
          <a:prstGeom prst="roundRect">
            <a:avLst/>
          </a:prstGeom>
          <a:noFill/>
          <a:ln w="38100">
            <a:solidFill>
              <a:srgbClr val="17CFA5"/>
            </a:solidFill>
          </a:ln>
        </p:spPr>
        <p:txBody>
          <a:bodyPr wrap="square" rtlCol="0">
            <a:spAutoFit/>
          </a:bodyPr>
          <a:lstStyle/>
          <a:p>
            <a:r>
              <a:rPr lang="en-NZ" sz="1600" dirty="0">
                <a:latin typeface="Open Sans" panose="020B0606030504020204" pitchFamily="34" charset="0"/>
                <a:ea typeface="Open Sans" panose="020B0606030504020204" pitchFamily="34" charset="0"/>
                <a:cs typeface="Open Sans" panose="020B0606030504020204" pitchFamily="34" charset="0"/>
              </a:rPr>
              <a:t>Job demands:</a:t>
            </a:r>
          </a:p>
          <a:p>
            <a:pPr marL="342900" indent="-342900" algn="l">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role ambiguity </a:t>
            </a:r>
          </a:p>
          <a:p>
            <a:pPr marL="342900" indent="-342900" algn="l">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role conflict </a:t>
            </a:r>
          </a:p>
          <a:p>
            <a:pPr marL="342900" indent="-342900" algn="l">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stressful events </a:t>
            </a:r>
          </a:p>
          <a:p>
            <a:pPr marL="342900" indent="-342900" algn="l">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workload and pressure </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6F6D0426-3B53-ACA5-E906-7B9C431BB4FA}"/>
              </a:ext>
            </a:extLst>
          </p:cNvPr>
          <p:cNvSpPr txBox="1"/>
          <p:nvPr/>
        </p:nvSpPr>
        <p:spPr>
          <a:xfrm>
            <a:off x="8081689" y="3570207"/>
            <a:ext cx="2492829" cy="374571"/>
          </a:xfrm>
          <a:prstGeom prst="roundRect">
            <a:avLst/>
          </a:prstGeom>
          <a:noFill/>
          <a:ln w="38100">
            <a:solidFill>
              <a:schemeClr val="tx1"/>
            </a:solidFill>
          </a:ln>
        </p:spPr>
        <p:txBody>
          <a:bodyPr wrap="square" rtlCol="0">
            <a:spAutoFit/>
          </a:bodyPr>
          <a:lstStyle/>
          <a:p>
            <a:r>
              <a:rPr lang="en-NZ" sz="1600" dirty="0">
                <a:latin typeface="Open Sans" panose="020B0606030504020204" pitchFamily="34" charset="0"/>
                <a:ea typeface="Open Sans" panose="020B0606030504020204" pitchFamily="34" charset="0"/>
                <a:cs typeface="Open Sans" panose="020B0606030504020204" pitchFamily="34" charset="0"/>
              </a:rPr>
              <a:t>Psychological wellbeing</a:t>
            </a:r>
          </a:p>
        </p:txBody>
      </p:sp>
      <p:sp>
        <p:nvSpPr>
          <p:cNvPr id="21" name="TextBox 20">
            <a:extLst>
              <a:ext uri="{FF2B5EF4-FFF2-40B4-BE49-F238E27FC236}">
                <a16:creationId xmlns:a16="http://schemas.microsoft.com/office/drawing/2014/main" id="{230D0547-671D-E351-F859-D332A920405D}"/>
              </a:ext>
            </a:extLst>
          </p:cNvPr>
          <p:cNvSpPr txBox="1"/>
          <p:nvPr/>
        </p:nvSpPr>
        <p:spPr>
          <a:xfrm>
            <a:off x="4504780" y="2638056"/>
            <a:ext cx="308361" cy="584775"/>
          </a:xfrm>
          <a:prstGeom prst="rect">
            <a:avLst/>
          </a:prstGeom>
          <a:noFill/>
        </p:spPr>
        <p:txBody>
          <a:bodyPr wrap="square" rtlCol="0">
            <a:spAutoFit/>
          </a:bodyPr>
          <a:lstStyle/>
          <a:p>
            <a:r>
              <a:rPr lang="en-NZ" sz="3200" dirty="0">
                <a:latin typeface="Open Sans" panose="020B0606030504020204" pitchFamily="34" charset="0"/>
                <a:ea typeface="Open Sans" panose="020B0606030504020204" pitchFamily="34" charset="0"/>
                <a:cs typeface="Open Sans" panose="020B0606030504020204" pitchFamily="34" charset="0"/>
              </a:rPr>
              <a:t>+</a:t>
            </a:r>
          </a:p>
        </p:txBody>
      </p:sp>
      <p:sp>
        <p:nvSpPr>
          <p:cNvPr id="22" name="TextBox 21">
            <a:extLst>
              <a:ext uri="{FF2B5EF4-FFF2-40B4-BE49-F238E27FC236}">
                <a16:creationId xmlns:a16="http://schemas.microsoft.com/office/drawing/2014/main" id="{9864CCAF-900D-C82C-B226-B608CCE6215F}"/>
              </a:ext>
            </a:extLst>
          </p:cNvPr>
          <p:cNvSpPr txBox="1"/>
          <p:nvPr/>
        </p:nvSpPr>
        <p:spPr>
          <a:xfrm>
            <a:off x="4607878" y="4554601"/>
            <a:ext cx="308361" cy="584775"/>
          </a:xfrm>
          <a:prstGeom prst="rect">
            <a:avLst/>
          </a:prstGeom>
          <a:noFill/>
        </p:spPr>
        <p:txBody>
          <a:bodyPr wrap="square" rtlCol="0">
            <a:spAutoFit/>
          </a:bodyPr>
          <a:lstStyle/>
          <a:p>
            <a:r>
              <a:rPr lang="en-NZ" sz="3200" dirty="0">
                <a:latin typeface="Open Sans" panose="020B0606030504020204" pitchFamily="34" charset="0"/>
                <a:ea typeface="Open Sans" panose="020B0606030504020204" pitchFamily="34" charset="0"/>
                <a:cs typeface="Open Sans" panose="020B0606030504020204" pitchFamily="34" charset="0"/>
              </a:rPr>
              <a:t>-</a:t>
            </a:r>
          </a:p>
        </p:txBody>
      </p:sp>
      <p:sp>
        <p:nvSpPr>
          <p:cNvPr id="23" name="Title 10">
            <a:extLst>
              <a:ext uri="{FF2B5EF4-FFF2-40B4-BE49-F238E27FC236}">
                <a16:creationId xmlns:a16="http://schemas.microsoft.com/office/drawing/2014/main" id="{8064CE19-DB93-45C5-DDCE-C0320BEA31DC}"/>
              </a:ext>
            </a:extLst>
          </p:cNvPr>
          <p:cNvSpPr>
            <a:spLocks noGrp="1"/>
          </p:cNvSpPr>
          <p:nvPr>
            <p:ph type="ctrTitle"/>
          </p:nvPr>
        </p:nvSpPr>
        <p:spPr>
          <a:xfrm>
            <a:off x="1284514" y="357463"/>
            <a:ext cx="9144000" cy="948823"/>
          </a:xfrm>
        </p:spPr>
        <p:txBody>
          <a:bodyPr>
            <a:normAutofit/>
          </a:bodyPr>
          <a:lstStyle/>
          <a:p>
            <a:pPr algn="l"/>
            <a:r>
              <a:rPr lang="en-NZ" sz="3600" b="1" dirty="0">
                <a:latin typeface="Open Sans" panose="020B0606030504020204" pitchFamily="34" charset="0"/>
                <a:ea typeface="Open Sans" panose="020B0606030504020204" pitchFamily="34" charset="0"/>
                <a:cs typeface="Open Sans" panose="020B0606030504020204" pitchFamily="34" charset="0"/>
              </a:rPr>
              <a:t>What contributes to wellbeing?</a:t>
            </a:r>
            <a:endParaRPr lang="en-NZ" dirty="0"/>
          </a:p>
        </p:txBody>
      </p:sp>
      <p:sp>
        <p:nvSpPr>
          <p:cNvPr id="24" name="TextBox 23">
            <a:extLst>
              <a:ext uri="{FF2B5EF4-FFF2-40B4-BE49-F238E27FC236}">
                <a16:creationId xmlns:a16="http://schemas.microsoft.com/office/drawing/2014/main" id="{1EE9EAD2-A610-2AEC-7930-5FB42EF526A9}"/>
              </a:ext>
            </a:extLst>
          </p:cNvPr>
          <p:cNvSpPr txBox="1"/>
          <p:nvPr/>
        </p:nvSpPr>
        <p:spPr>
          <a:xfrm>
            <a:off x="5249330" y="3025377"/>
            <a:ext cx="2492829" cy="1464231"/>
          </a:xfrm>
          <a:prstGeom prst="roundRect">
            <a:avLst/>
          </a:prstGeom>
          <a:noFill/>
          <a:ln w="38100">
            <a:solidFill>
              <a:srgbClr val="D15A49"/>
            </a:solidFill>
          </a:ln>
        </p:spPr>
        <p:txBody>
          <a:bodyPr wrap="square" rtlCol="0">
            <a:spAutoFit/>
          </a:bodyPr>
          <a:lstStyle/>
          <a:p>
            <a:r>
              <a:rPr lang="en-NZ" sz="1600" dirty="0">
                <a:latin typeface="Open Sans" panose="020B0606030504020204" pitchFamily="34" charset="0"/>
                <a:ea typeface="Open Sans" panose="020B0606030504020204" pitchFamily="34" charset="0"/>
                <a:cs typeface="Open Sans" panose="020B0606030504020204" pitchFamily="34" charset="0"/>
              </a:rPr>
              <a:t>Underlying mechanisms:</a:t>
            </a:r>
          </a:p>
          <a:p>
            <a:pPr marL="285750" indent="-285750">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Psychological safety</a:t>
            </a:r>
          </a:p>
          <a:p>
            <a:pPr marL="285750" indent="-285750">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Meaningful work</a:t>
            </a:r>
          </a:p>
          <a:p>
            <a:pPr marL="285750" indent="-285750">
              <a:buFont typeface="Arial" panose="020B0604020202020204" pitchFamily="34" charset="0"/>
              <a:buChar char="•"/>
            </a:pPr>
            <a:r>
              <a:rPr lang="en-NZ" sz="1600" dirty="0">
                <a:latin typeface="Open Sans" panose="020B0606030504020204" pitchFamily="34" charset="0"/>
                <a:ea typeface="Open Sans" panose="020B0606030504020204" pitchFamily="34" charset="0"/>
                <a:cs typeface="Open Sans" panose="020B0606030504020204" pitchFamily="34" charset="0"/>
              </a:rPr>
              <a:t>Work-life balance</a:t>
            </a:r>
          </a:p>
        </p:txBody>
      </p:sp>
      <p:cxnSp>
        <p:nvCxnSpPr>
          <p:cNvPr id="26" name="Straight Arrow Connector 25">
            <a:extLst>
              <a:ext uri="{FF2B5EF4-FFF2-40B4-BE49-F238E27FC236}">
                <a16:creationId xmlns:a16="http://schemas.microsoft.com/office/drawing/2014/main" id="{1914073A-7E08-C3CC-7F30-AF2D656979B3}"/>
              </a:ext>
            </a:extLst>
          </p:cNvPr>
          <p:cNvCxnSpPr>
            <a:cxnSpLocks/>
            <a:stCxn id="14" idx="3"/>
            <a:endCxn id="24" idx="1"/>
          </p:cNvCxnSpPr>
          <p:nvPr/>
        </p:nvCxnSpPr>
        <p:spPr>
          <a:xfrm>
            <a:off x="4212771" y="2714982"/>
            <a:ext cx="1036559" cy="10425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008E6BB-557F-2D6B-D51C-1E427D0AA5F6}"/>
              </a:ext>
            </a:extLst>
          </p:cNvPr>
          <p:cNvCxnSpPr>
            <a:cxnSpLocks/>
            <a:stCxn id="15" idx="3"/>
            <a:endCxn id="24" idx="1"/>
          </p:cNvCxnSpPr>
          <p:nvPr/>
        </p:nvCxnSpPr>
        <p:spPr>
          <a:xfrm flipV="1">
            <a:off x="4212772" y="3757493"/>
            <a:ext cx="1036558" cy="1339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2F5E6EC-3823-9E25-A5FF-CB8E3F779402}"/>
              </a:ext>
            </a:extLst>
          </p:cNvPr>
          <p:cNvCxnSpPr>
            <a:cxnSpLocks/>
            <a:stCxn id="24" idx="3"/>
            <a:endCxn id="16" idx="1"/>
          </p:cNvCxnSpPr>
          <p:nvPr/>
        </p:nvCxnSpPr>
        <p:spPr>
          <a:xfrm>
            <a:off x="7742159" y="3757493"/>
            <a:ext cx="3395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093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740" y="1112740"/>
            <a:ext cx="2862322" cy="636842"/>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Title 10">
            <a:extLst>
              <a:ext uri="{FF2B5EF4-FFF2-40B4-BE49-F238E27FC236}">
                <a16:creationId xmlns:a16="http://schemas.microsoft.com/office/drawing/2014/main" id="{0FF53849-D506-43EC-BE3E-09A5995FD1E4}"/>
              </a:ext>
            </a:extLst>
          </p:cNvPr>
          <p:cNvSpPr>
            <a:spLocks noGrp="1"/>
          </p:cNvSpPr>
          <p:nvPr>
            <p:ph type="ctrTitle"/>
          </p:nvPr>
        </p:nvSpPr>
        <p:spPr>
          <a:xfrm>
            <a:off x="1284514" y="357463"/>
            <a:ext cx="9144000" cy="948823"/>
          </a:xfrm>
        </p:spPr>
        <p:txBody>
          <a:bodyPr>
            <a:normAutofit/>
          </a:bodyPr>
          <a:lstStyle/>
          <a:p>
            <a:pPr algn="l"/>
            <a:r>
              <a:rPr lang="en-NZ" sz="3600" b="1" dirty="0">
                <a:latin typeface="Open Sans" panose="020B0606030504020204" pitchFamily="34" charset="0"/>
                <a:ea typeface="Open Sans" panose="020B0606030504020204" pitchFamily="34" charset="0"/>
                <a:cs typeface="Open Sans" panose="020B0606030504020204" pitchFamily="34" charset="0"/>
              </a:rPr>
              <a:t>The New Zealand Parliament</a:t>
            </a:r>
            <a:endParaRPr lang="en-NZ" dirty="0"/>
          </a:p>
        </p:txBody>
      </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9A6A108-DD3E-F3FD-DC08-F036E37B4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474" y="2712853"/>
            <a:ext cx="3837440" cy="1246635"/>
          </a:xfrm>
          <a:prstGeom prst="rect">
            <a:avLst/>
          </a:prstGeom>
        </p:spPr>
      </p:pic>
      <p:pic>
        <p:nvPicPr>
          <p:cNvPr id="13" name="Picture 12" descr="A black and white sign with white text&#10;&#10;Description automatically generated">
            <a:extLst>
              <a:ext uri="{FF2B5EF4-FFF2-40B4-BE49-F238E27FC236}">
                <a16:creationId xmlns:a16="http://schemas.microsoft.com/office/drawing/2014/main" id="{F35DFEAF-48C4-FC60-CA6D-A4BEE965E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867" y="2628898"/>
            <a:ext cx="4105715" cy="1301265"/>
          </a:xfrm>
          <a:prstGeom prst="rect">
            <a:avLst/>
          </a:prstGeom>
        </p:spPr>
      </p:pic>
      <p:sp>
        <p:nvSpPr>
          <p:cNvPr id="14" name="Subtitle 11">
            <a:extLst>
              <a:ext uri="{FF2B5EF4-FFF2-40B4-BE49-F238E27FC236}">
                <a16:creationId xmlns:a16="http://schemas.microsoft.com/office/drawing/2014/main" id="{EE507923-DAEC-7BB4-6270-2BD4ACAC321B}"/>
              </a:ext>
            </a:extLst>
          </p:cNvPr>
          <p:cNvSpPr txBox="1">
            <a:spLocks/>
          </p:cNvSpPr>
          <p:nvPr/>
        </p:nvSpPr>
        <p:spPr>
          <a:xfrm>
            <a:off x="6064709" y="4105162"/>
            <a:ext cx="3965873" cy="517909"/>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EBCC5"/>
                </a:solidFill>
                <a:latin typeface="Open Sans Light" panose="020B0306030504020204" pitchFamily="34" charset="0"/>
                <a:ea typeface="Open Sans Light" panose="020B0306030504020204" pitchFamily="34" charset="0"/>
                <a:cs typeface="Open Sans Light" panose="020B0306030504020204" pitchFamily="34" charset="0"/>
              </a:rPr>
              <a:t>Corporate – permanent </a:t>
            </a:r>
          </a:p>
          <a:p>
            <a:pPr marL="342900" indent="-342900" algn="l">
              <a:buFont typeface="Arial" panose="020B0604020202020204" pitchFamily="34" charset="0"/>
              <a:buChar char="•"/>
            </a:pPr>
            <a:r>
              <a:rPr lang="en-US" dirty="0">
                <a:solidFill>
                  <a:srgbClr val="2EBCC5"/>
                </a:solidFill>
                <a:latin typeface="Open Sans Light" panose="020B0306030504020204" pitchFamily="34" charset="0"/>
                <a:ea typeface="Open Sans Light" panose="020B0306030504020204" pitchFamily="34" charset="0"/>
                <a:cs typeface="Open Sans Light" panose="020B0306030504020204" pitchFamily="34" charset="0"/>
              </a:rPr>
              <a:t>Member Support – fixed term, events-based</a:t>
            </a:r>
          </a:p>
        </p:txBody>
      </p:sp>
      <p:sp>
        <p:nvSpPr>
          <p:cNvPr id="15" name="Subtitle 11">
            <a:extLst>
              <a:ext uri="{FF2B5EF4-FFF2-40B4-BE49-F238E27FC236}">
                <a16:creationId xmlns:a16="http://schemas.microsoft.com/office/drawing/2014/main" id="{1C999814-9BB6-AF81-E4AC-99424B74AD7B}"/>
              </a:ext>
            </a:extLst>
          </p:cNvPr>
          <p:cNvSpPr txBox="1">
            <a:spLocks/>
          </p:cNvSpPr>
          <p:nvPr/>
        </p:nvSpPr>
        <p:spPr>
          <a:xfrm>
            <a:off x="1284514" y="1379345"/>
            <a:ext cx="9144000" cy="5179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i="1" dirty="0">
                <a:latin typeface="Open Sans SemiBold" panose="020B0706030804020204" pitchFamily="34" charset="0"/>
                <a:ea typeface="Open Sans SemiBold" panose="020B0706030804020204" pitchFamily="34" charset="0"/>
                <a:cs typeface="Open Sans SemiBold" panose="020B0706030804020204" pitchFamily="34" charset="0"/>
              </a:rPr>
              <a:t>The Parliamentary agencies</a:t>
            </a:r>
          </a:p>
        </p:txBody>
      </p:sp>
    </p:spTree>
    <p:extLst>
      <p:ext uri="{BB962C8B-B14F-4D97-AF65-F5344CB8AC3E}">
        <p14:creationId xmlns:p14="http://schemas.microsoft.com/office/powerpoint/2010/main" val="92949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740" y="1112740"/>
            <a:ext cx="2862322" cy="636842"/>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Title 10">
            <a:extLst>
              <a:ext uri="{FF2B5EF4-FFF2-40B4-BE49-F238E27FC236}">
                <a16:creationId xmlns:a16="http://schemas.microsoft.com/office/drawing/2014/main" id="{0FF53849-D506-43EC-BE3E-09A5995FD1E4}"/>
              </a:ext>
            </a:extLst>
          </p:cNvPr>
          <p:cNvSpPr>
            <a:spLocks noGrp="1"/>
          </p:cNvSpPr>
          <p:nvPr>
            <p:ph type="ctrTitle"/>
          </p:nvPr>
        </p:nvSpPr>
        <p:spPr>
          <a:xfrm>
            <a:off x="1284514" y="357463"/>
            <a:ext cx="9144000" cy="948823"/>
          </a:xfrm>
        </p:spPr>
        <p:txBody>
          <a:bodyPr>
            <a:normAutofit/>
          </a:bodyPr>
          <a:lstStyle/>
          <a:p>
            <a:pPr algn="l"/>
            <a:r>
              <a:rPr lang="en-NZ" sz="3600" b="1" dirty="0">
                <a:latin typeface="Open Sans" panose="020B0606030504020204" pitchFamily="34" charset="0"/>
                <a:ea typeface="Open Sans" panose="020B0606030504020204" pitchFamily="34" charset="0"/>
                <a:cs typeface="Open Sans" panose="020B0606030504020204" pitchFamily="34" charset="0"/>
              </a:rPr>
              <a:t>Purpose </a:t>
            </a:r>
            <a:endParaRPr lang="en-NZ" dirty="0"/>
          </a:p>
        </p:txBody>
      </p:sp>
      <p:sp>
        <p:nvSpPr>
          <p:cNvPr id="12" name="Subtitle 11">
            <a:extLst>
              <a:ext uri="{FF2B5EF4-FFF2-40B4-BE49-F238E27FC236}">
                <a16:creationId xmlns:a16="http://schemas.microsoft.com/office/drawing/2014/main" id="{8A6774BE-7D07-45B7-B461-11E7263FDCE2}"/>
              </a:ext>
            </a:extLst>
          </p:cNvPr>
          <p:cNvSpPr>
            <a:spLocks noGrp="1"/>
          </p:cNvSpPr>
          <p:nvPr>
            <p:ph type="subTitle" idx="1"/>
          </p:nvPr>
        </p:nvSpPr>
        <p:spPr>
          <a:xfrm>
            <a:off x="1284514" y="1970314"/>
            <a:ext cx="9144000" cy="4093029"/>
          </a:xfrm>
        </p:spPr>
        <p:txBody>
          <a:bodyPr/>
          <a:lstStyle/>
          <a:p>
            <a:pPr marL="342900" indent="-342900" algn="l">
              <a:lnSpc>
                <a:spcPct val="100000"/>
              </a:lnSpc>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Understand employees’ perception of protective and risk factors through the annual employee engagement survey administered by the New Zealand Parliament. </a:t>
            </a:r>
          </a:p>
          <a:p>
            <a:pPr marL="342900" indent="-342900" algn="l">
              <a:lnSpc>
                <a:spcPct val="100000"/>
              </a:lnSpc>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Describe future initiatives by the New Zealand Parliament to measure engagement along with insights on wellbeing initiatives undertaken by the New South Wales (NSW) Parliament. </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spTree>
    <p:extLst>
      <p:ext uri="{BB962C8B-B14F-4D97-AF65-F5344CB8AC3E}">
        <p14:creationId xmlns:p14="http://schemas.microsoft.com/office/powerpoint/2010/main" val="94783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740" y="1112740"/>
            <a:ext cx="2862322" cy="636842"/>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Title 10">
            <a:extLst>
              <a:ext uri="{FF2B5EF4-FFF2-40B4-BE49-F238E27FC236}">
                <a16:creationId xmlns:a16="http://schemas.microsoft.com/office/drawing/2014/main" id="{0FF53849-D506-43EC-BE3E-09A5995FD1E4}"/>
              </a:ext>
            </a:extLst>
          </p:cNvPr>
          <p:cNvSpPr>
            <a:spLocks noGrp="1"/>
          </p:cNvSpPr>
          <p:nvPr>
            <p:ph type="ctrTitle"/>
          </p:nvPr>
        </p:nvSpPr>
        <p:spPr>
          <a:xfrm>
            <a:off x="1284514" y="357463"/>
            <a:ext cx="9144000" cy="948823"/>
          </a:xfrm>
        </p:spPr>
        <p:txBody>
          <a:bodyPr>
            <a:normAutofit/>
          </a:bodyPr>
          <a:lstStyle/>
          <a:p>
            <a:pPr algn="l"/>
            <a:r>
              <a:rPr lang="en-NZ" sz="3600" b="1" dirty="0">
                <a:latin typeface="Open Sans" panose="020B0606030504020204" pitchFamily="34" charset="0"/>
                <a:ea typeface="Open Sans" panose="020B0606030504020204" pitchFamily="34" charset="0"/>
                <a:cs typeface="Open Sans" panose="020B0606030504020204" pitchFamily="34" charset="0"/>
              </a:rPr>
              <a:t>Engagement survey</a:t>
            </a:r>
            <a:endParaRPr lang="en-NZ" dirty="0"/>
          </a:p>
        </p:txBody>
      </p:sp>
      <p:sp>
        <p:nvSpPr>
          <p:cNvPr id="12" name="Subtitle 11">
            <a:extLst>
              <a:ext uri="{FF2B5EF4-FFF2-40B4-BE49-F238E27FC236}">
                <a16:creationId xmlns:a16="http://schemas.microsoft.com/office/drawing/2014/main" id="{8A6774BE-7D07-45B7-B461-11E7263FDCE2}"/>
              </a:ext>
            </a:extLst>
          </p:cNvPr>
          <p:cNvSpPr>
            <a:spLocks noGrp="1"/>
          </p:cNvSpPr>
          <p:nvPr>
            <p:ph type="subTitle" idx="1"/>
          </p:nvPr>
        </p:nvSpPr>
        <p:spPr>
          <a:xfrm>
            <a:off x="1284514" y="1970314"/>
            <a:ext cx="9144000" cy="4093029"/>
          </a:xfrm>
        </p:spPr>
        <p:txBody>
          <a:bodyPr/>
          <a:lstStyle/>
          <a:p>
            <a:pPr marL="342900" indent="-342900" algn="l">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Collected annually </a:t>
            </a:r>
          </a:p>
          <a:p>
            <a:pPr marL="342900" indent="-342900" algn="l">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61 questions, 13 categories</a:t>
            </a:r>
          </a:p>
          <a:p>
            <a:pPr marL="342900" indent="-342900" algn="l">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Also used to provide some insights into staff wellbeing</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spTree>
    <p:extLst>
      <p:ext uri="{BB962C8B-B14F-4D97-AF65-F5344CB8AC3E}">
        <p14:creationId xmlns:p14="http://schemas.microsoft.com/office/powerpoint/2010/main" val="308018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740" y="1112740"/>
            <a:ext cx="2862322" cy="636842"/>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Title 10">
            <a:extLst>
              <a:ext uri="{FF2B5EF4-FFF2-40B4-BE49-F238E27FC236}">
                <a16:creationId xmlns:a16="http://schemas.microsoft.com/office/drawing/2014/main" id="{0FF53849-D506-43EC-BE3E-09A5995FD1E4}"/>
              </a:ext>
            </a:extLst>
          </p:cNvPr>
          <p:cNvSpPr>
            <a:spLocks noGrp="1"/>
          </p:cNvSpPr>
          <p:nvPr>
            <p:ph type="ctrTitle"/>
          </p:nvPr>
        </p:nvSpPr>
        <p:spPr>
          <a:xfrm>
            <a:off x="1284514" y="289182"/>
            <a:ext cx="9290003" cy="948823"/>
          </a:xfrm>
        </p:spPr>
        <p:txBody>
          <a:bodyPr>
            <a:normAutofit fontScale="90000"/>
          </a:bodyPr>
          <a:lstStyle/>
          <a:p>
            <a:pPr algn="l"/>
            <a:r>
              <a:rPr lang="en-NZ" sz="3600" b="1" dirty="0">
                <a:latin typeface="Open Sans" panose="020B0606030504020204" pitchFamily="34" charset="0"/>
                <a:ea typeface="Open Sans" panose="020B0606030504020204" pitchFamily="34" charset="0"/>
                <a:cs typeface="Open Sans" panose="020B0606030504020204" pitchFamily="34" charset="0"/>
              </a:rPr>
              <a:t>What can the survey tell us about wellbeing?</a:t>
            </a:r>
            <a:endParaRPr lang="en-NZ" dirty="0"/>
          </a:p>
        </p:txBody>
      </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sp>
        <p:nvSpPr>
          <p:cNvPr id="5" name="Rectangle 4">
            <a:extLst>
              <a:ext uri="{FF2B5EF4-FFF2-40B4-BE49-F238E27FC236}">
                <a16:creationId xmlns:a16="http://schemas.microsoft.com/office/drawing/2014/main" id="{B7E5A467-49AC-F5AA-9136-9EF682057BA7}"/>
              </a:ext>
            </a:extLst>
          </p:cNvPr>
          <p:cNvSpPr/>
          <p:nvPr/>
        </p:nvSpPr>
        <p:spPr>
          <a:xfrm>
            <a:off x="2473887" y="1843579"/>
            <a:ext cx="2022230" cy="404993"/>
          </a:xfrm>
          <a:prstGeom prst="rect">
            <a:avLst/>
          </a:prstGeom>
          <a:solidFill>
            <a:srgbClr val="2EBC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latin typeface="Open Sans SemiBold" panose="020B0706030804020204" pitchFamily="34" charset="0"/>
                <a:ea typeface="Open Sans SemiBold" panose="020B0706030804020204" pitchFamily="34" charset="0"/>
                <a:cs typeface="Open Sans SemiBold" panose="020B0706030804020204" pitchFamily="34" charset="0"/>
              </a:rPr>
              <a:t>JOB RESOURCES</a:t>
            </a:r>
          </a:p>
        </p:txBody>
      </p:sp>
      <p:sp>
        <p:nvSpPr>
          <p:cNvPr id="13" name="TextBox 12">
            <a:extLst>
              <a:ext uri="{FF2B5EF4-FFF2-40B4-BE49-F238E27FC236}">
                <a16:creationId xmlns:a16="http://schemas.microsoft.com/office/drawing/2014/main" id="{C6E63B7F-B5E3-0628-06F5-CE9862D8D956}"/>
              </a:ext>
            </a:extLst>
          </p:cNvPr>
          <p:cNvSpPr txBox="1"/>
          <p:nvPr/>
        </p:nvSpPr>
        <p:spPr>
          <a:xfrm>
            <a:off x="1316550" y="2545799"/>
            <a:ext cx="4336903" cy="3139321"/>
          </a:xfrm>
          <a:prstGeom prst="rect">
            <a:avLst/>
          </a:prstGeom>
          <a:noFill/>
        </p:spPr>
        <p:txBody>
          <a:bodyPr wrap="square" rtlCol="0">
            <a:spAutoFit/>
          </a:bodyPr>
          <a:lstStyle/>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leadership behaviour (8) </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opportunities for development (3) </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role clarity (3) </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social support (3)</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autonomy (2) </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participation in decision making (2)</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authenticity at work (2) </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reward (1) </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feedback (1)</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physical work environment setup (1)</a:t>
            </a:r>
          </a:p>
          <a:p>
            <a:endParaRPr lang="en-NZ" dirty="0"/>
          </a:p>
        </p:txBody>
      </p:sp>
      <p:sp>
        <p:nvSpPr>
          <p:cNvPr id="14" name="TextBox 13">
            <a:extLst>
              <a:ext uri="{FF2B5EF4-FFF2-40B4-BE49-F238E27FC236}">
                <a16:creationId xmlns:a16="http://schemas.microsoft.com/office/drawing/2014/main" id="{895F90B4-05C0-F7F3-EFB5-F79DEDD38C56}"/>
              </a:ext>
            </a:extLst>
          </p:cNvPr>
          <p:cNvSpPr txBox="1"/>
          <p:nvPr/>
        </p:nvSpPr>
        <p:spPr>
          <a:xfrm>
            <a:off x="131885" y="6360416"/>
            <a:ext cx="3094892" cy="369332"/>
          </a:xfrm>
          <a:prstGeom prst="rect">
            <a:avLst/>
          </a:prstGeom>
          <a:noFill/>
        </p:spPr>
        <p:txBody>
          <a:bodyPr wrap="square" rtlCol="0">
            <a:spAutoFit/>
          </a:bodyPr>
          <a:lstStyle/>
          <a:p>
            <a:r>
              <a:rPr lang="en-NZ" dirty="0">
                <a:latin typeface="Open Sans Light" panose="020B0306030504020204" pitchFamily="34" charset="0"/>
                <a:ea typeface="Open Sans Light" panose="020B0306030504020204" pitchFamily="34" charset="0"/>
                <a:cs typeface="Open Sans Light" panose="020B0306030504020204" pitchFamily="34" charset="0"/>
              </a:rPr>
              <a:t>(_) = number of questions</a:t>
            </a:r>
          </a:p>
        </p:txBody>
      </p:sp>
      <p:sp>
        <p:nvSpPr>
          <p:cNvPr id="15" name="Rectangle 14">
            <a:extLst>
              <a:ext uri="{FF2B5EF4-FFF2-40B4-BE49-F238E27FC236}">
                <a16:creationId xmlns:a16="http://schemas.microsoft.com/office/drawing/2014/main" id="{595970B2-F55D-8C68-9CDD-E8E5C26749BD}"/>
              </a:ext>
            </a:extLst>
          </p:cNvPr>
          <p:cNvSpPr/>
          <p:nvPr/>
        </p:nvSpPr>
        <p:spPr>
          <a:xfrm>
            <a:off x="6775404" y="1828253"/>
            <a:ext cx="3261325" cy="404993"/>
          </a:xfrm>
          <a:prstGeom prst="rect">
            <a:avLst/>
          </a:prstGeom>
          <a:solidFill>
            <a:srgbClr val="D15A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800" dirty="0">
                <a:effectLst/>
                <a:latin typeface="Open Sans SemiBold" panose="020B0706030804020204" pitchFamily="34" charset="0"/>
                <a:ea typeface="Open Sans SemiBold" panose="020B0706030804020204" pitchFamily="34" charset="0"/>
                <a:cs typeface="Open Sans SemiBold" panose="020B0706030804020204" pitchFamily="34" charset="0"/>
              </a:rPr>
              <a:t>UNDERLYING MECHANISMS</a:t>
            </a:r>
            <a:endParaRPr lang="en-NZ"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a:extLst>
              <a:ext uri="{FF2B5EF4-FFF2-40B4-BE49-F238E27FC236}">
                <a16:creationId xmlns:a16="http://schemas.microsoft.com/office/drawing/2014/main" id="{3EFF4C7F-7DF1-CCC7-E3AB-25043849A5C5}"/>
              </a:ext>
            </a:extLst>
          </p:cNvPr>
          <p:cNvSpPr txBox="1"/>
          <p:nvPr/>
        </p:nvSpPr>
        <p:spPr>
          <a:xfrm>
            <a:off x="6237614" y="2537007"/>
            <a:ext cx="4336903" cy="1477328"/>
          </a:xfrm>
          <a:prstGeom prst="rect">
            <a:avLst/>
          </a:prstGeom>
          <a:noFill/>
        </p:spPr>
        <p:txBody>
          <a:bodyPr wrap="square" rtlCol="0">
            <a:spAutoFit/>
          </a:bodyPr>
          <a:lstStyle/>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psychological safety of the team and individual (8)</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authenticity at work (2) </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meaningful work (3)</a:t>
            </a:r>
          </a:p>
          <a:p>
            <a:pPr marL="285750" indent="-285750">
              <a:buFont typeface="Arial" panose="020B0604020202020204" pitchFamily="34" charset="0"/>
              <a:buChar char="•"/>
            </a:pPr>
            <a:r>
              <a:rPr lang="en-NZ" sz="1800" dirty="0">
                <a:effectLst/>
                <a:latin typeface="Open Sans" panose="020B0606030504020204" pitchFamily="34" charset="0"/>
                <a:ea typeface="Calibri" panose="020F0502020204030204" pitchFamily="34" charset="0"/>
                <a:cs typeface="Times New Roman" panose="02020603050405020304" pitchFamily="18" charset="0"/>
              </a:rPr>
              <a:t>work-life balance (1)</a:t>
            </a:r>
            <a:endParaRPr lang="en-NZ" dirty="0"/>
          </a:p>
        </p:txBody>
      </p:sp>
    </p:spTree>
    <p:extLst>
      <p:ext uri="{BB962C8B-B14F-4D97-AF65-F5344CB8AC3E}">
        <p14:creationId xmlns:p14="http://schemas.microsoft.com/office/powerpoint/2010/main" val="661534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177C0D-670E-4766-B40F-410A47E70E84}"/>
              </a:ext>
              <a:ext uri="{C183D7F6-B498-43B3-948B-1728B52AA6E4}">
                <adec:decorative xmlns:adec="http://schemas.microsoft.com/office/drawing/2017/decorative" val="1"/>
              </a:ext>
            </a:extLst>
          </p:cNvPr>
          <p:cNvGrpSpPr/>
          <p:nvPr/>
        </p:nvGrpSpPr>
        <p:grpSpPr>
          <a:xfrm rot="5400000">
            <a:off x="-1112740" y="1112740"/>
            <a:ext cx="2862322" cy="636842"/>
            <a:chOff x="5953" y="6145659"/>
            <a:chExt cx="4814007" cy="144020"/>
          </a:xfrm>
        </p:grpSpPr>
        <p:sp>
          <p:nvSpPr>
            <p:cNvPr id="7" name="Rectangle 6">
              <a:extLst>
                <a:ext uri="{FF2B5EF4-FFF2-40B4-BE49-F238E27FC236}">
                  <a16:creationId xmlns:a16="http://schemas.microsoft.com/office/drawing/2014/main" id="{7D1C0B01-5538-4F86-AA34-A24657AFB804}"/>
                </a:ext>
              </a:extLst>
            </p:cNvPr>
            <p:cNvSpPr/>
            <p:nvPr/>
          </p:nvSpPr>
          <p:spPr>
            <a:xfrm>
              <a:off x="5953" y="6145663"/>
              <a:ext cx="1202400" cy="144016"/>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B765BFC0-E10D-470D-BE84-F7FC0A5AD663}"/>
                </a:ext>
              </a:extLst>
            </p:cNvPr>
            <p:cNvSpPr/>
            <p:nvPr/>
          </p:nvSpPr>
          <p:spPr>
            <a:xfrm>
              <a:off x="1208353" y="6145663"/>
              <a:ext cx="1202400" cy="144016"/>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F68BBAD0-C63D-46F3-83CD-6FA3F21C3DD0}"/>
                </a:ext>
              </a:extLst>
            </p:cNvPr>
            <p:cNvSpPr/>
            <p:nvPr/>
          </p:nvSpPr>
          <p:spPr>
            <a:xfrm>
              <a:off x="2411760" y="6145660"/>
              <a:ext cx="1202400" cy="144015"/>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51E9038C-5DD5-40B4-BEBE-55D882214D92}"/>
                </a:ext>
              </a:extLst>
            </p:cNvPr>
            <p:cNvSpPr/>
            <p:nvPr/>
          </p:nvSpPr>
          <p:spPr>
            <a:xfrm>
              <a:off x="3613153" y="6145659"/>
              <a:ext cx="1206807" cy="144016"/>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Title 10">
            <a:extLst>
              <a:ext uri="{FF2B5EF4-FFF2-40B4-BE49-F238E27FC236}">
                <a16:creationId xmlns:a16="http://schemas.microsoft.com/office/drawing/2014/main" id="{0FF53849-D506-43EC-BE3E-09A5995FD1E4}"/>
              </a:ext>
            </a:extLst>
          </p:cNvPr>
          <p:cNvSpPr>
            <a:spLocks noGrp="1"/>
          </p:cNvSpPr>
          <p:nvPr>
            <p:ph type="ctrTitle"/>
          </p:nvPr>
        </p:nvSpPr>
        <p:spPr>
          <a:xfrm>
            <a:off x="1284514" y="357463"/>
            <a:ext cx="9144000" cy="948823"/>
          </a:xfrm>
        </p:spPr>
        <p:txBody>
          <a:bodyPr>
            <a:normAutofit/>
          </a:bodyPr>
          <a:lstStyle/>
          <a:p>
            <a:pPr algn="l"/>
            <a:r>
              <a:rPr lang="en-NZ" sz="3600" b="1" dirty="0">
                <a:latin typeface="Open Sans" panose="020B0606030504020204" pitchFamily="34" charset="0"/>
                <a:ea typeface="Open Sans" panose="020B0606030504020204" pitchFamily="34" charset="0"/>
                <a:cs typeface="Open Sans" panose="020B0606030504020204" pitchFamily="34" charset="0"/>
              </a:rPr>
              <a:t>Implications </a:t>
            </a:r>
            <a:endParaRPr lang="en-NZ" dirty="0"/>
          </a:p>
        </p:txBody>
      </p:sp>
      <p:sp>
        <p:nvSpPr>
          <p:cNvPr id="12" name="Subtitle 11">
            <a:extLst>
              <a:ext uri="{FF2B5EF4-FFF2-40B4-BE49-F238E27FC236}">
                <a16:creationId xmlns:a16="http://schemas.microsoft.com/office/drawing/2014/main" id="{8A6774BE-7D07-45B7-B461-11E7263FDCE2}"/>
              </a:ext>
            </a:extLst>
          </p:cNvPr>
          <p:cNvSpPr>
            <a:spLocks noGrp="1"/>
          </p:cNvSpPr>
          <p:nvPr>
            <p:ph type="subTitle" idx="1"/>
          </p:nvPr>
        </p:nvSpPr>
        <p:spPr>
          <a:xfrm>
            <a:off x="1284514" y="2144776"/>
            <a:ext cx="9144000" cy="3832609"/>
          </a:xfrm>
        </p:spPr>
        <p:txBody>
          <a:bodyPr/>
          <a:lstStyle/>
          <a:p>
            <a:pPr marL="342900" indent="-342900" algn="l">
              <a:lnSpc>
                <a:spcPct val="10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Engagement survey provides some information on job resources.</a:t>
            </a:r>
          </a:p>
          <a:p>
            <a:pPr marL="342900" indent="-342900" algn="l">
              <a:lnSpc>
                <a:spcPct val="10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Questions on job demands such as </a:t>
            </a:r>
            <a:r>
              <a:rPr lang="en-NZ" sz="1800" dirty="0">
                <a:latin typeface="Open Sans" panose="020B0606030504020204" pitchFamily="34" charset="0"/>
                <a:ea typeface="Open Sans" panose="020B0606030504020204" pitchFamily="34" charset="0"/>
                <a:cs typeface="Open Sans" panose="020B0606030504020204" pitchFamily="34" charset="0"/>
              </a:rPr>
              <a:t>workload, time pressure, interpersonal contact/conflict, physical work environment demands (such as noise), and shift work are examples of demands not included.</a:t>
            </a:r>
          </a:p>
          <a:p>
            <a:pPr marL="342900" indent="-342900" algn="l">
              <a:lnSpc>
                <a:spcPct val="100000"/>
              </a:lnSpc>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Questions on Wellbeing outcomes such as job satisfaction and general wellbeing are also not part of the survey questions.</a:t>
            </a:r>
          </a:p>
          <a:p>
            <a:pPr marL="342900" indent="-342900" algn="l">
              <a:lnSpc>
                <a:spcPct val="100000"/>
              </a:lnSpc>
              <a:buFont typeface="Arial" panose="020B0604020202020204" pitchFamily="34" charset="0"/>
              <a:buChar char="•"/>
            </a:pPr>
            <a:r>
              <a:rPr lang="en-NZ" sz="1800" dirty="0">
                <a:latin typeface="Open Sans" panose="020B0606030504020204" pitchFamily="34" charset="0"/>
                <a:ea typeface="Open Sans" panose="020B0606030504020204" pitchFamily="34" charset="0"/>
                <a:cs typeface="Open Sans" panose="020B0606030504020204" pitchFamily="34" charset="0"/>
              </a:rPr>
              <a:t>A regular survey with a focus on wellbeing may be able to track the progress of wellbeing initiatives over time; essentially answering the question, ‘do the initiatives improve wellbeing?’</a:t>
            </a:r>
          </a:p>
        </p:txBody>
      </p:sp>
      <p:pic>
        <p:nvPicPr>
          <p:cNvPr id="3" name="Picture 2">
            <a:extLst>
              <a:ext uri="{FF2B5EF4-FFF2-40B4-BE49-F238E27FC236}">
                <a16:creationId xmlns:a16="http://schemas.microsoft.com/office/drawing/2014/main" id="{AF0C140B-69D2-8593-CEE3-9A67D591E12D}"/>
              </a:ext>
              <a:ext uri="{C183D7F6-B498-43B3-948B-1728B52AA6E4}">
                <adec:decorative xmlns:adec="http://schemas.microsoft.com/office/drawing/2017/decorative" val="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3241" b="60118"/>
          <a:stretch/>
        </p:blipFill>
        <p:spPr>
          <a:xfrm rot="16200000">
            <a:off x="7972824" y="2638840"/>
            <a:ext cx="6966859" cy="1471460"/>
          </a:xfrm>
          <a:prstGeom prst="rect">
            <a:avLst/>
          </a:prstGeom>
        </p:spPr>
      </p:pic>
      <p:sp>
        <p:nvSpPr>
          <p:cNvPr id="2" name="Subtitle 11">
            <a:extLst>
              <a:ext uri="{FF2B5EF4-FFF2-40B4-BE49-F238E27FC236}">
                <a16:creationId xmlns:a16="http://schemas.microsoft.com/office/drawing/2014/main" id="{4A629EAA-4DA7-6798-9B14-55F8D15E9F58}"/>
              </a:ext>
            </a:extLst>
          </p:cNvPr>
          <p:cNvSpPr txBox="1">
            <a:spLocks/>
          </p:cNvSpPr>
          <p:nvPr/>
        </p:nvSpPr>
        <p:spPr>
          <a:xfrm>
            <a:off x="1284514" y="1379345"/>
            <a:ext cx="9144000" cy="5179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i="1" dirty="0">
                <a:latin typeface="Open Sans SemiBold" panose="020B0706030804020204" pitchFamily="34" charset="0"/>
                <a:ea typeface="Open Sans SemiBold" panose="020B0706030804020204" pitchFamily="34" charset="0"/>
                <a:cs typeface="Open Sans SemiBold" panose="020B0706030804020204" pitchFamily="34" charset="0"/>
              </a:rPr>
              <a:t>The survey</a:t>
            </a:r>
          </a:p>
        </p:txBody>
      </p:sp>
    </p:spTree>
    <p:extLst>
      <p:ext uri="{BB962C8B-B14F-4D97-AF65-F5344CB8AC3E}">
        <p14:creationId xmlns:p14="http://schemas.microsoft.com/office/powerpoint/2010/main" val="14054076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8372695-85c9-41d6-9c3e-a40a069d3baf">
      <Terms xmlns="http://schemas.microsoft.com/office/infopath/2007/PartnerControls"/>
    </lcf76f155ced4ddcb4097134ff3c332f>
    <TaxCatchAll xmlns="3fd0c676-48b1-463b-80a2-eea8e2e7cf07">
      <Value>193</Value>
      <Value>100</Value>
      <Value>106</Value>
      <Value>88</Value>
    </TaxCatchAll>
    <i8a990154d2b4cb2842bf5958a6fdd5f xmlns="d8372695-85c9-41d6-9c3e-a40a069d3baf">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965511db-935e-484f-ad60-094d25c5f2fa</TermId>
        </TermInfo>
      </Terms>
    </i8a990154d2b4cb2842bf5958a6fdd5f>
    <d304ff27ab354c56a839302ca8919dc9 xmlns="d8372695-85c9-41d6-9c3e-a40a069d3baf">
      <Terms xmlns="http://schemas.microsoft.com/office/infopath/2007/PartnerControls"/>
    </d304ff27ab354c56a839302ca8919dc9>
    <o6b928c0045744b9b9598e62366c5c7a xmlns="d8372695-85c9-41d6-9c3e-a40a069d3baf">
      <Terms xmlns="http://schemas.microsoft.com/office/infopath/2007/PartnerControls">
        <TermInfo xmlns="http://schemas.microsoft.com/office/infopath/2007/PartnerControls">
          <TermName xmlns="http://schemas.microsoft.com/office/infopath/2007/PartnerControls">Parliamentary Engagement</TermName>
          <TermId xmlns="http://schemas.microsoft.com/office/infopath/2007/PartnerControls">ae6c1df3-d807-4209-bb00-31ae1c3ed631</TermId>
        </TermInfo>
      </Terms>
    </o6b928c0045744b9b9598e62366c5c7a>
    <ab5d3ab481a24375aeeb1d6d2e67d9c5 xmlns="d8372695-85c9-41d6-9c3e-a40a069d3baf">
      <Terms xmlns="http://schemas.microsoft.com/office/infopath/2007/PartnerControls">
        <TermInfo xmlns="http://schemas.microsoft.com/office/infopath/2007/PartnerControls">
          <TermName xmlns="http://schemas.microsoft.com/office/infopath/2007/PartnerControls">Parliamentary Service</TermName>
          <TermId xmlns="http://schemas.microsoft.com/office/infopath/2007/PartnerControls">534c2dec-de6d-4826-b48f-db0dd6c50954</TermId>
        </TermInfo>
        <TermInfo xmlns="http://schemas.microsoft.com/office/infopath/2007/PartnerControls">
          <TermName xmlns="http://schemas.microsoft.com/office/infopath/2007/PartnerControls">Office of the Clerk</TermName>
          <TermId xmlns="http://schemas.microsoft.com/office/infopath/2007/PartnerControls">9f2adee3-1f2c-4167-ae8b-67a3c6b94c54</TermId>
        </TermInfo>
      </Terms>
    </ab5d3ab481a24375aeeb1d6d2e67d9c5>
    <NextReview xmlns="d8372695-85c9-41d6-9c3e-a40a069d3baf" xsi:nil="true"/>
    <ObjectiveID xmlns="d8372695-85c9-41d6-9c3e-a40a069d3baf" xsi:nil="true"/>
    <SharedWithUsers xmlns="3fd0c676-48b1-463b-80a2-eea8e2e7cf07">
      <UserInfo>
        <DisplayName/>
        <AccountId xsi:nil="true"/>
        <AccountType/>
      </UserInfo>
    </SharedWithUsers>
    <MediaLengthInSeconds xmlns="d8372695-85c9-41d6-9c3e-a40a069d3ba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1640377474A14EB30EE9F50BB97D70" ma:contentTypeVersion="24" ma:contentTypeDescription="Create a new document." ma:contentTypeScope="" ma:versionID="40f068b0368d431dde96680543302a11">
  <xsd:schema xmlns:xsd="http://www.w3.org/2001/XMLSchema" xmlns:xs="http://www.w3.org/2001/XMLSchema" xmlns:p="http://schemas.microsoft.com/office/2006/metadata/properties" xmlns:ns2="d8372695-85c9-41d6-9c3e-a40a069d3baf" xmlns:ns3="3fd0c676-48b1-463b-80a2-eea8e2e7cf07" targetNamespace="http://schemas.microsoft.com/office/2006/metadata/properties" ma:root="true" ma:fieldsID="698aab15542cfd5255412d5442b68979" ns2:_="" ns3:_="">
    <xsd:import namespace="d8372695-85c9-41d6-9c3e-a40a069d3baf"/>
    <xsd:import namespace="3fd0c676-48b1-463b-80a2-eea8e2e7cf07"/>
    <xsd:element name="properties">
      <xsd:complexType>
        <xsd:sequence>
          <xsd:element name="documentManagement">
            <xsd:complexType>
              <xsd:all>
                <xsd:element ref="ns2:ObjectiveID" minOccurs="0"/>
                <xsd:element ref="ns2:i8a990154d2b4cb2842bf5958a6fdd5f" minOccurs="0"/>
                <xsd:element ref="ns3:TaxCatchAll" minOccurs="0"/>
                <xsd:element ref="ns2:o6b928c0045744b9b9598e62366c5c7a" minOccurs="0"/>
                <xsd:element ref="ns2:d304ff27ab354c56a839302ca8919dc9" minOccurs="0"/>
                <xsd:element ref="ns2:ab5d3ab481a24375aeeb1d6d2e67d9c5" minOccurs="0"/>
                <xsd:element ref="ns2:NextReview" minOccurs="0"/>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lcf76f155ced4ddcb4097134ff3c332f"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372695-85c9-41d6-9c3e-a40a069d3baf" elementFormDefault="qualified">
    <xsd:import namespace="http://schemas.microsoft.com/office/2006/documentManagement/types"/>
    <xsd:import namespace="http://schemas.microsoft.com/office/infopath/2007/PartnerControls"/>
    <xsd:element name="ObjectiveID" ma:index="8" nillable="true" ma:displayName="Objective ID" ma:description="IMPORTANT: If item is a record, enter the Objective ID" ma:format="Dropdown" ma:internalName="ObjectiveID">
      <xsd:simpleType>
        <xsd:restriction base="dms:Text">
          <xsd:maxLength value="255"/>
        </xsd:restriction>
      </xsd:simpleType>
    </xsd:element>
    <xsd:element name="i8a990154d2b4cb2842bf5958a6fdd5f" ma:index="10" nillable="true" ma:taxonomy="true" ma:internalName="i8a990154d2b4cb2842bf5958a6fdd5f" ma:taxonomyFieldName="Document_x0020_Type" ma:displayName="Document Type" ma:default="" ma:fieldId="{28a99015-4d2b-4cb2-842b-f5958a6fdd5f}" ma:taxonomyMulti="true" ma:sspId="cda148cb-91d9-4b02-893a-5dc9852938a6" ma:termSetId="367ab43a-2685-4626-8556-d789d3829461" ma:anchorId="00000000-0000-0000-0000-000000000000" ma:open="false" ma:isKeyword="false">
      <xsd:complexType>
        <xsd:sequence>
          <xsd:element ref="pc:Terms" minOccurs="0" maxOccurs="1"/>
        </xsd:sequence>
      </xsd:complexType>
    </xsd:element>
    <xsd:element name="o6b928c0045744b9b9598e62366c5c7a" ma:index="13" ma:taxonomy="true" ma:internalName="o6b928c0045744b9b9598e62366c5c7a" ma:taxonomyFieldName="Business_x0020_Unit_x0020_Owner" ma:displayName="Business Unit Owner" ma:default="" ma:fieldId="{86b928c0-0457-44b9-b959-8e62366c5c7a}" ma:sspId="cda148cb-91d9-4b02-893a-5dc9852938a6" ma:termSetId="576858fd-371e-4599-9636-ea29e8eb6883" ma:anchorId="00000000-0000-0000-0000-000000000000" ma:open="false" ma:isKeyword="false">
      <xsd:complexType>
        <xsd:sequence>
          <xsd:element ref="pc:Terms" minOccurs="0" maxOccurs="1"/>
        </xsd:sequence>
      </xsd:complexType>
    </xsd:element>
    <xsd:element name="d304ff27ab354c56a839302ca8919dc9" ma:index="15" nillable="true" ma:taxonomy="true" ma:internalName="d304ff27ab354c56a839302ca8919dc9" ma:taxonomyFieldName="Business_x0020_Function" ma:displayName="Business Function" ma:default="" ma:fieldId="{d304ff27-ab35-4c56-a839-302ca8919dc9}" ma:sspId="cda148cb-91d9-4b02-893a-5dc9852938a6" ma:termSetId="e1a32b98-9c60-4096-8b4e-12631ec55d5b" ma:anchorId="00000000-0000-0000-0000-000000000000" ma:open="true" ma:isKeyword="false">
      <xsd:complexType>
        <xsd:sequence>
          <xsd:element ref="pc:Terms" minOccurs="0" maxOccurs="1"/>
        </xsd:sequence>
      </xsd:complexType>
    </xsd:element>
    <xsd:element name="ab5d3ab481a24375aeeb1d6d2e67d9c5" ma:index="17" ma:taxonomy="true" ma:internalName="ab5d3ab481a24375aeeb1d6d2e67d9c5" ma:taxonomyFieldName="Target_x0020_Audience" ma:displayName="Target Audience" ma:default="" ma:fieldId="{ab5d3ab4-81a2-4375-aeeb-1d6d2e67d9c5}" ma:taxonomyMulti="true" ma:sspId="cda148cb-91d9-4b02-893a-5dc9852938a6" ma:termSetId="7a8f2996-bb28-4400-adce-3c08dddb1cb2" ma:anchorId="00000000-0000-0000-0000-000000000000" ma:open="false" ma:isKeyword="false">
      <xsd:complexType>
        <xsd:sequence>
          <xsd:element ref="pc:Terms" minOccurs="0" maxOccurs="1"/>
        </xsd:sequence>
      </xsd:complexType>
    </xsd:element>
    <xsd:element name="NextReview" ma:index="18" nillable="true" ma:displayName="Next Review" ma:description="When should this document be reviewed next?" ma:format="DateOnly" ma:internalName="NextReview">
      <xsd:simpleType>
        <xsd:restriction base="dms:DateTime"/>
      </xsd:simple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cda148cb-91d9-4b02-893a-5dc9852938a6"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d0c676-48b1-463b-80a2-eea8e2e7cf0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46489273-d3f1-4994-b892-b74f7f195c8f}" ma:internalName="TaxCatchAll" ma:showField="CatchAllData" ma:web="3fd0c676-48b1-463b-80a2-eea8e2e7cf0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1E4A7E-CD01-4C2B-AA22-0B59FC482F39}">
  <ds:schemaRefs>
    <ds:schemaRef ds:uri="http://schemas.microsoft.com/sharepoint/v3/contenttype/forms"/>
  </ds:schemaRefs>
</ds:datastoreItem>
</file>

<file path=customXml/itemProps2.xml><?xml version="1.0" encoding="utf-8"?>
<ds:datastoreItem xmlns:ds="http://schemas.openxmlformats.org/officeDocument/2006/customXml" ds:itemID="{21FD1A58-8989-41E6-ABB4-B4784AD93449}">
  <ds:schemaRefs>
    <ds:schemaRef ds:uri="http://schemas.microsoft.com/office/2006/documentManagement/types"/>
    <ds:schemaRef ds:uri="http://purl.org/dc/dcmitype/"/>
    <ds:schemaRef ds:uri="d8372695-85c9-41d6-9c3e-a40a069d3baf"/>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3fd0c676-48b1-463b-80a2-eea8e2e7cf07"/>
    <ds:schemaRef ds:uri="http://www.w3.org/XML/1998/namespace"/>
  </ds:schemaRefs>
</ds:datastoreItem>
</file>

<file path=customXml/itemProps3.xml><?xml version="1.0" encoding="utf-8"?>
<ds:datastoreItem xmlns:ds="http://schemas.openxmlformats.org/officeDocument/2006/customXml" ds:itemID="{FEEFE362-059A-45FB-B755-F5B25419F2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372695-85c9-41d6-9c3e-a40a069d3baf"/>
    <ds:schemaRef ds:uri="3fd0c676-48b1-463b-80a2-eea8e2e7cf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938</TotalTime>
  <Words>665</Words>
  <Application>Microsoft Office PowerPoint</Application>
  <PresentationFormat>Widescreen</PresentationFormat>
  <Paragraphs>92</Paragraphs>
  <Slides>12</Slides>
  <Notes>11</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Office Theme</vt:lpstr>
      <vt:lpstr>PowerPoint Presentation</vt:lpstr>
      <vt:lpstr>Psychological well-being of Parliament staff:  What do we know and what can we do?</vt:lpstr>
      <vt:lpstr>PowerPoint Presentation</vt:lpstr>
      <vt:lpstr>What contributes to wellbeing?</vt:lpstr>
      <vt:lpstr>The New Zealand Parliament</vt:lpstr>
      <vt:lpstr>Purpose </vt:lpstr>
      <vt:lpstr>Engagement survey</vt:lpstr>
      <vt:lpstr>What can the survey tell us about wellbeing?</vt:lpstr>
      <vt:lpstr>Implications </vt:lpstr>
      <vt:lpstr>Implications</vt:lpstr>
      <vt:lpstr>Implications</vt:lpstr>
      <vt:lpstr>Concluding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Daniela Maoate-Cox</dc:creator>
  <cp:lastModifiedBy>Amy Yong</cp:lastModifiedBy>
  <cp:revision>19</cp:revision>
  <dcterms:created xsi:type="dcterms:W3CDTF">2021-11-24T22:06:27Z</dcterms:created>
  <dcterms:modified xsi:type="dcterms:W3CDTF">2024-10-03T05:03:27Z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0x010100EE1640377474A14EB30EE9F50BB97D70</vt:lpwstr>
  </property>
  <property fmtid="{D5CDD505-2E9C-101B-9397-08002B2CF9AE}" pid="3" name="TaxKeyword">
    <vt:lpwstr/>
  </property>
  <property fmtid="{D5CDD505-2E9C-101B-9397-08002B2CF9AE}" pid="4" name="MediaServiceImageTags">
    <vt:lpwstr/>
  </property>
  <property fmtid="{D5CDD505-2E9C-101B-9397-08002B2CF9AE}" pid="5" name="Business Function">
    <vt:lpwstr/>
  </property>
  <property fmtid="{D5CDD505-2E9C-101B-9397-08002B2CF9AE}" pid="6" name="Order">
    <vt:r8>795100</vt:r8>
  </property>
  <property fmtid="{D5CDD505-2E9C-101B-9397-08002B2CF9AE}" pid="7" name="xd_Signature">
    <vt:bool>false</vt:bool>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Target Audience">
    <vt:lpwstr>106;#Parliamentary Service|534c2dec-de6d-4826-b48f-db0dd6c50954;#100;#Office of the Clerk|9f2adee3-1f2c-4167-ae8b-67a3c6b94c54</vt:lpwstr>
  </property>
  <property fmtid="{D5CDD505-2E9C-101B-9397-08002B2CF9AE}" pid="14" name="Document Type">
    <vt:lpwstr>193;#Template|965511db-935e-484f-ad60-094d25c5f2fa</vt:lpwstr>
  </property>
  <property fmtid="{D5CDD505-2E9C-101B-9397-08002B2CF9AE}" pid="15" name="Business Unit Owner">
    <vt:lpwstr>88;#Parliamentary Engagement|ae6c1df3-d807-4209-bb00-31ae1c3ed631</vt:lpwstr>
  </property>
</Properties>
</file>