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65" r:id="rId3"/>
    <p:sldId id="263" r:id="rId4"/>
    <p:sldId id="345" r:id="rId5"/>
    <p:sldId id="342" r:id="rId6"/>
    <p:sldId id="358" r:id="rId7"/>
    <p:sldId id="363" r:id="rId8"/>
    <p:sldId id="377" r:id="rId9"/>
    <p:sldId id="316" r:id="rId10"/>
    <p:sldId id="257" r:id="rId11"/>
    <p:sldId id="346" r:id="rId12"/>
    <p:sldId id="375" r:id="rId13"/>
    <p:sldId id="353" r:id="rId14"/>
    <p:sldId id="364" r:id="rId15"/>
    <p:sldId id="262" r:id="rId16"/>
    <p:sldId id="378" r:id="rId17"/>
    <p:sldId id="352" r:id="rId18"/>
    <p:sldId id="373" r:id="rId19"/>
    <p:sldId id="349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685C"/>
    <a:srgbClr val="77B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FEFCF-866D-4DA4-84B1-95B70A362F69}" v="3" dt="2024-10-02T05:42:41.211"/>
    <p1510:client id="{B89CBDD4-7321-1C0A-66AE-223B30125738}" v="23" dt="2024-10-02T06:16:27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7535" autoAdjust="0"/>
  </p:normalViewPr>
  <p:slideViewPr>
    <p:cSldViewPr snapToGrid="0">
      <p:cViewPr varScale="1">
        <p:scale>
          <a:sx n="77" d="100"/>
          <a:sy n="77" d="100"/>
        </p:scale>
        <p:origin x="18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f6812f7d-0732-46a3-9b36-eb1ac3f3f83b" providerId="ADAL" clId="{1F6FEFCF-866D-4DA4-84B1-95B70A362F69}"/>
    <pc:docChg chg="addSld delSld modSld">
      <pc:chgData name="Nico Henneveld" userId="f6812f7d-0732-46a3-9b36-eb1ac3f3f83b" providerId="ADAL" clId="{1F6FEFCF-866D-4DA4-84B1-95B70A362F69}" dt="2024-10-02T05:42:41.208" v="2"/>
      <pc:docMkLst>
        <pc:docMk/>
      </pc:docMkLst>
      <pc:sldChg chg="add del">
        <pc:chgData name="Nico Henneveld" userId="f6812f7d-0732-46a3-9b36-eb1ac3f3f83b" providerId="ADAL" clId="{1F6FEFCF-866D-4DA4-84B1-95B70A362F69}" dt="2024-10-02T05:42:41.208" v="2"/>
        <pc:sldMkLst>
          <pc:docMk/>
          <pc:sldMk cId="3204742448" sldId="265"/>
        </pc:sldMkLst>
      </pc:sldChg>
    </pc:docChg>
  </pc:docChgLst>
  <pc:docChgLst>
    <pc:chgData name="Lauren Zamalis" userId="S::lauren.zamalis@parliament.govt.nz::15176a6d-ad4f-4172-8b24-0e484659524f" providerId="AD" clId="Web-{B89CBDD4-7321-1C0A-66AE-223B30125738}"/>
    <pc:docChg chg="delSld modSld sldOrd">
      <pc:chgData name="Lauren Zamalis" userId="S::lauren.zamalis@parliament.govt.nz::15176a6d-ad4f-4172-8b24-0e484659524f" providerId="AD" clId="Web-{B89CBDD4-7321-1C0A-66AE-223B30125738}" dt="2024-10-02T06:16:27.366" v="21"/>
      <pc:docMkLst>
        <pc:docMk/>
      </pc:docMkLst>
      <pc:sldChg chg="del">
        <pc:chgData name="Lauren Zamalis" userId="S::lauren.zamalis@parliament.govt.nz::15176a6d-ad4f-4172-8b24-0e484659524f" providerId="AD" clId="Web-{B89CBDD4-7321-1C0A-66AE-223B30125738}" dt="2024-10-02T06:13:15.343" v="4"/>
        <pc:sldMkLst>
          <pc:docMk/>
          <pc:sldMk cId="4066551650" sldId="258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2:56.733" v="3"/>
        <pc:sldMkLst>
          <pc:docMk/>
          <pc:sldMk cId="2981133059" sldId="329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3:33.641" v="7"/>
        <pc:sldMkLst>
          <pc:docMk/>
          <pc:sldMk cId="993261806" sldId="351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6:27.366" v="21"/>
        <pc:sldMkLst>
          <pc:docMk/>
          <pc:sldMk cId="2919674060" sldId="354"/>
        </pc:sldMkLst>
      </pc:sldChg>
      <pc:sldChg chg="addSp delSp modSp delAnim">
        <pc:chgData name="Lauren Zamalis" userId="S::lauren.zamalis@parliament.govt.nz::15176a6d-ad4f-4172-8b24-0e484659524f" providerId="AD" clId="Web-{B89CBDD4-7321-1C0A-66AE-223B30125738}" dt="2024-10-02T06:15:53.537" v="20" actId="14100"/>
        <pc:sldMkLst>
          <pc:docMk/>
          <pc:sldMk cId="3482101112" sldId="358"/>
        </pc:sldMkLst>
        <pc:spChg chg="del">
          <ac:chgData name="Lauren Zamalis" userId="S::lauren.zamalis@parliament.govt.nz::15176a6d-ad4f-4172-8b24-0e484659524f" providerId="AD" clId="Web-{B89CBDD4-7321-1C0A-66AE-223B30125738}" dt="2024-10-02T06:12:17.701" v="1"/>
          <ac:spMkLst>
            <pc:docMk/>
            <pc:sldMk cId="3482101112" sldId="358"/>
            <ac:spMk id="2" creationId="{25F0BC84-9123-E4B1-D9D8-ABE1B8564DB7}"/>
          </ac:spMkLst>
        </pc:spChg>
        <pc:picChg chg="add mod">
          <ac:chgData name="Lauren Zamalis" userId="S::lauren.zamalis@parliament.govt.nz::15176a6d-ad4f-4172-8b24-0e484659524f" providerId="AD" clId="Web-{B89CBDD4-7321-1C0A-66AE-223B30125738}" dt="2024-10-02T06:15:53.537" v="20" actId="14100"/>
          <ac:picMkLst>
            <pc:docMk/>
            <pc:sldMk cId="3482101112" sldId="358"/>
            <ac:picMk id="7" creationId="{CA37B029-EDFC-F436-AF9B-3EC65E9CDD1C}"/>
          </ac:picMkLst>
        </pc:picChg>
        <pc:picChg chg="del">
          <ac:chgData name="Lauren Zamalis" userId="S::lauren.zamalis@parliament.govt.nz::15176a6d-ad4f-4172-8b24-0e484659524f" providerId="AD" clId="Web-{B89CBDD4-7321-1C0A-66AE-223B30125738}" dt="2024-10-02T06:12:12.278" v="0"/>
          <ac:picMkLst>
            <pc:docMk/>
            <pc:sldMk cId="3482101112" sldId="358"/>
            <ac:picMk id="8" creationId="{47B3AC63-4C42-9A5D-F781-FED72CAC172C}"/>
          </ac:picMkLst>
        </pc:picChg>
      </pc:sldChg>
      <pc:sldChg chg="del">
        <pc:chgData name="Lauren Zamalis" userId="S::lauren.zamalis@parliament.govt.nz::15176a6d-ad4f-4172-8b24-0e484659524f" providerId="AD" clId="Web-{B89CBDD4-7321-1C0A-66AE-223B30125738}" dt="2024-10-02T06:13:23.297" v="5"/>
        <pc:sldMkLst>
          <pc:docMk/>
          <pc:sldMk cId="221078355" sldId="367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3:58.751" v="10"/>
        <pc:sldMkLst>
          <pc:docMk/>
          <pc:sldMk cId="273271000" sldId="368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3:27.985" v="6"/>
        <pc:sldMkLst>
          <pc:docMk/>
          <pc:sldMk cId="1800718147" sldId="371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3:40.891" v="8"/>
        <pc:sldMkLst>
          <pc:docMk/>
          <pc:sldMk cId="2920568594" sldId="372"/>
        </pc:sldMkLst>
      </pc:sldChg>
      <pc:sldChg chg="del">
        <pc:chgData name="Lauren Zamalis" userId="S::lauren.zamalis@parliament.govt.nz::15176a6d-ad4f-4172-8b24-0e484659524f" providerId="AD" clId="Web-{B89CBDD4-7321-1C0A-66AE-223B30125738}" dt="2024-10-02T06:12:47.561" v="2"/>
        <pc:sldMkLst>
          <pc:docMk/>
          <pc:sldMk cId="1413260948" sldId="376"/>
        </pc:sldMkLst>
      </pc:sldChg>
      <pc:sldChg chg="ord">
        <pc:chgData name="Lauren Zamalis" userId="S::lauren.zamalis@parliament.govt.nz::15176a6d-ad4f-4172-8b24-0e484659524f" providerId="AD" clId="Web-{B89CBDD4-7321-1C0A-66AE-223B30125738}" dt="2024-10-02T06:13:53.001" v="9"/>
        <pc:sldMkLst>
          <pc:docMk/>
          <pc:sldMk cId="1624218693" sldId="3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32B45-C2EF-BE45-986A-0F320EA6D9B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249C8-7C5E-3E44-B473-9CC91A1E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2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2B28-2786-42F9-AEFA-D8359C365B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6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403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5868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121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249C8-7C5E-3E44-B473-9CC91A1E56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883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94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024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47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304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/>
              <a:t>PAPER Title</a:t>
            </a:r>
            <a:r>
              <a:rPr lang="en-AU"/>
              <a:t>: Turbocharging Civics Education for Parliamentary Resilience</a:t>
            </a:r>
            <a:br>
              <a:rPr lang="en-AU"/>
            </a:br>
            <a:r>
              <a:rPr lang="en-AU" b="1"/>
              <a:t>Subtitle</a:t>
            </a:r>
            <a:r>
              <a:rPr lang="en-AU"/>
              <a:t>: A Case Study of the 2024 ‘Build Your Parliament in Minecraft’ Competition</a:t>
            </a:r>
          </a:p>
          <a:p>
            <a:r>
              <a:rPr lang="en-AU"/>
              <a:t>Copies available</a:t>
            </a:r>
          </a:p>
          <a:p>
            <a:r>
              <a:rPr lang="en-AU"/>
              <a:t>Brief welcome and introduction.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06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Acknowledgement of country</a:t>
            </a:r>
          </a:p>
          <a:p>
            <a:r>
              <a:rPr lang="en-US"/>
              <a:t>RAP artwork by Casey </a:t>
            </a:r>
            <a:r>
              <a:rPr lang="en-US" err="1"/>
              <a:t>Coolwell</a:t>
            </a:r>
            <a:r>
              <a:rPr lang="en-US"/>
              <a:t>, </a:t>
            </a:r>
            <a:r>
              <a:rPr lang="en-US" err="1"/>
              <a:t>Quandamooka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249C8-7C5E-3E44-B473-9CC91A1E56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9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Think back to when you were in school.</a:t>
            </a:r>
          </a:p>
          <a:p>
            <a:r>
              <a:rPr lang="en-AU" dirty="0"/>
              <a:t>…What was your first experience learning about how democracy works?</a:t>
            </a:r>
          </a:p>
          <a:p>
            <a:r>
              <a:rPr lang="en-AU" dirty="0"/>
              <a:t>Share with the person next to you how it shaped (or misdirected) your understanding of governance.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1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822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5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249C8-7C5E-3E44-B473-9CC91A1E56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365-12CD-4942-BB78-37344181722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99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249C8-7C5E-3E44-B473-9CC91A1E56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1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6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05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19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7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6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2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3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7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53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31" Type="http://schemas.openxmlformats.org/officeDocument/2006/relationships/image" Target="../media/image7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png"/><Relationship Id="rId30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599235" y="432348"/>
            <a:ext cx="1092658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ASPG ANNUAL CONFERENCE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Maria Mead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Parliament of Queensland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Turbocharging civics education for parliamentary resilience: A case study of Queensland Parliament’s 2024 ‘Build your Parliament in Minecraft’ competition for schools.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New Zealand Chapter</a:t>
            </a: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74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C598869-DCBD-C6BA-85D2-D98D249D12E6}"/>
              </a:ext>
            </a:extLst>
          </p:cNvPr>
          <p:cNvSpPr/>
          <p:nvPr/>
        </p:nvSpPr>
        <p:spPr>
          <a:xfrm>
            <a:off x="7815059" y="2709826"/>
            <a:ext cx="2985601" cy="3001383"/>
          </a:xfrm>
          <a:prstGeom prst="ellipse">
            <a:avLst/>
          </a:prstGeom>
          <a:solidFill>
            <a:srgbClr val="45685C"/>
          </a:solidFill>
          <a:ln>
            <a:solidFill>
              <a:srgbClr val="456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 To outline the process for participation in the competition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8" y="711826"/>
            <a:ext cx="5293365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161735" y="922275"/>
            <a:ext cx="511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Participation in the Competition</a:t>
            </a:r>
          </a:p>
        </p:txBody>
      </p:sp>
      <p:pic>
        <p:nvPicPr>
          <p:cNvPr id="5" name="Content Placeholder 4" descr="Building Brick Wall with solid fill">
            <a:extLst>
              <a:ext uri="{FF2B5EF4-FFF2-40B4-BE49-F238E27FC236}">
                <a16:creationId xmlns:a16="http://schemas.microsoft.com/office/drawing/2014/main" id="{ECE64DFD-4133-AE6A-016E-DBEDD37A4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9091" y="3309466"/>
            <a:ext cx="1802101" cy="18021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42D89-9951-D635-F96A-8C53E5118432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8850C5-FE18-E235-C9CB-433E4E992A2C}"/>
              </a:ext>
            </a:extLst>
          </p:cNvPr>
          <p:cNvSpPr txBox="1">
            <a:spLocks/>
          </p:cNvSpPr>
          <p:nvPr/>
        </p:nvSpPr>
        <p:spPr>
          <a:xfrm>
            <a:off x="1658679" y="1813323"/>
            <a:ext cx="6156380" cy="434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Register and form a team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Resource Pack items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Build replica Chamber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Document team progress</a:t>
            </a:r>
          </a:p>
        </p:txBody>
      </p:sp>
      <p:pic>
        <p:nvPicPr>
          <p:cNvPr id="4" name="Graphic 3" descr="Badge 1 with solid fill">
            <a:extLst>
              <a:ext uri="{FF2B5EF4-FFF2-40B4-BE49-F238E27FC236}">
                <a16:creationId xmlns:a16="http://schemas.microsoft.com/office/drawing/2014/main" id="{65D95A18-31AE-F758-84BC-C1B24B836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279" y="1919653"/>
            <a:ext cx="914400" cy="914400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39FFF58F-3DD0-FCFA-5ADE-1AA981418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279" y="2891054"/>
            <a:ext cx="914400" cy="914400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5F5F0843-6553-F062-9BF8-4EA5E9DCE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279" y="3853581"/>
            <a:ext cx="914400" cy="914400"/>
          </a:xfrm>
          <a:prstGeom prst="rect">
            <a:avLst/>
          </a:prstGeom>
        </p:spPr>
      </p:pic>
      <p:pic>
        <p:nvPicPr>
          <p:cNvPr id="20" name="Graphic 19" descr="Badge 4 with solid fill">
            <a:extLst>
              <a:ext uri="{FF2B5EF4-FFF2-40B4-BE49-F238E27FC236}">
                <a16:creationId xmlns:a16="http://schemas.microsoft.com/office/drawing/2014/main" id="{91423A19-2686-91DA-E3C0-67B191F99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4279" y="49018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 To view the location of competition information and resources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7" y="711826"/>
            <a:ext cx="3805352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-21276" y="922275"/>
            <a:ext cx="529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Information and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42D89-9951-D635-F96A-8C53E5118432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E42B36-ADE3-E569-CBEF-4BE7F9EF2F19}"/>
              </a:ext>
            </a:extLst>
          </p:cNvPr>
          <p:cNvGrpSpPr/>
          <p:nvPr/>
        </p:nvGrpSpPr>
        <p:grpSpPr>
          <a:xfrm>
            <a:off x="3879325" y="645514"/>
            <a:ext cx="6818411" cy="5566972"/>
            <a:chOff x="3784075" y="645514"/>
            <a:chExt cx="6818411" cy="55669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73545D-91D8-1656-88BA-CBA68B5D5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4075" y="645514"/>
              <a:ext cx="6818411" cy="360509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47FED6-C697-A03B-0E76-E572CD8F3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9446" y="5456640"/>
              <a:ext cx="2970839" cy="75584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EDF4FC2-E27D-AA22-813C-195FF4018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2051"/>
            <a:stretch/>
          </p:blipFill>
          <p:spPr>
            <a:xfrm>
              <a:off x="3811369" y="4210974"/>
              <a:ext cx="1681853" cy="1958480"/>
            </a:xfrm>
            <a:prstGeom prst="rect">
              <a:avLst/>
            </a:prstGeom>
          </p:spPr>
        </p:pic>
        <p:pic>
          <p:nvPicPr>
            <p:cNvPr id="29" name="Picture 28" descr="A yellow mug with objects in it&#10;&#10;Description automatically generated">
              <a:extLst>
                <a:ext uri="{FF2B5EF4-FFF2-40B4-BE49-F238E27FC236}">
                  <a16:creationId xmlns:a16="http://schemas.microsoft.com/office/drawing/2014/main" id="{FBBC7A9A-626E-4A15-71A7-34E5FB9F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866" y="4302397"/>
              <a:ext cx="1171663" cy="1171663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961D526-F8B1-25A3-3C44-28B4136DECF7}"/>
              </a:ext>
            </a:extLst>
          </p:cNvPr>
          <p:cNvSpPr txBox="1"/>
          <p:nvPr/>
        </p:nvSpPr>
        <p:spPr>
          <a:xfrm>
            <a:off x="345366" y="3380482"/>
            <a:ext cx="3026013" cy="2615524"/>
          </a:xfrm>
          <a:prstGeom prst="rect">
            <a:avLst/>
          </a:prstGeom>
          <a:noFill/>
          <a:ln>
            <a:solidFill>
              <a:srgbClr val="45685C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b="1" dirty="0">
                <a:solidFill>
                  <a:srgbClr val="77BB72"/>
                </a:solidFill>
              </a:rPr>
              <a:t>Analytics</a:t>
            </a:r>
            <a:r>
              <a:rPr lang="en-AU" sz="2800" dirty="0">
                <a:solidFill>
                  <a:srgbClr val="77BB72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AU" sz="2800" b="1" dirty="0">
                <a:solidFill>
                  <a:srgbClr val="45685C"/>
                </a:solidFill>
              </a:rPr>
              <a:t>2,529</a:t>
            </a:r>
            <a:r>
              <a:rPr lang="en-AU" sz="2800" dirty="0">
                <a:solidFill>
                  <a:srgbClr val="45685C"/>
                </a:solidFill>
              </a:rPr>
              <a:t> page views</a:t>
            </a:r>
          </a:p>
          <a:p>
            <a:pPr>
              <a:lnSpc>
                <a:spcPct val="150000"/>
              </a:lnSpc>
            </a:pPr>
            <a:r>
              <a:rPr lang="en-AU" sz="2800" b="1" dirty="0">
                <a:solidFill>
                  <a:srgbClr val="45685C"/>
                </a:solidFill>
              </a:rPr>
              <a:t>1,522 </a:t>
            </a:r>
            <a:r>
              <a:rPr lang="en-AU" sz="2800" dirty="0">
                <a:solidFill>
                  <a:srgbClr val="45685C"/>
                </a:solidFill>
              </a:rPr>
              <a:t>active users</a:t>
            </a:r>
          </a:p>
          <a:p>
            <a:pPr>
              <a:lnSpc>
                <a:spcPct val="150000"/>
              </a:lnSpc>
            </a:pPr>
            <a:r>
              <a:rPr lang="en-AU" sz="2800" b="1" dirty="0">
                <a:solidFill>
                  <a:srgbClr val="45685C"/>
                </a:solidFill>
              </a:rPr>
              <a:t>8,469</a:t>
            </a:r>
            <a:r>
              <a:rPr lang="en-AU" sz="2800" dirty="0">
                <a:solidFill>
                  <a:srgbClr val="45685C"/>
                </a:solidFill>
              </a:rPr>
              <a:t> event count</a:t>
            </a:r>
          </a:p>
        </p:txBody>
      </p:sp>
    </p:spTree>
    <p:extLst>
      <p:ext uri="{BB962C8B-B14F-4D97-AF65-F5344CB8AC3E}">
        <p14:creationId xmlns:p14="http://schemas.microsoft.com/office/powerpoint/2010/main" val="12778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view the statistics on engagement and follow-through of registered teams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8" y="711826"/>
            <a:ext cx="5293365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346185" y="922275"/>
            <a:ext cx="492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Engagement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50CEA-3DE1-4CCE-508C-6BF7EA9FF02F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7BD103-42F3-D0FA-2056-44D50C7F3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5"/>
          <a:stretch/>
        </p:blipFill>
        <p:spPr>
          <a:xfrm>
            <a:off x="4362893" y="1824043"/>
            <a:ext cx="3395142" cy="42096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BB63F0-6D74-F78B-1E74-801FDD0FF376}"/>
              </a:ext>
            </a:extLst>
          </p:cNvPr>
          <p:cNvSpPr/>
          <p:nvPr/>
        </p:nvSpPr>
        <p:spPr>
          <a:xfrm>
            <a:off x="4255173" y="5673738"/>
            <a:ext cx="967563" cy="574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3F0212-3973-DF23-0CB6-F6E17DFB9A3E}"/>
              </a:ext>
            </a:extLst>
          </p:cNvPr>
          <p:cNvSpPr/>
          <p:nvPr/>
        </p:nvSpPr>
        <p:spPr>
          <a:xfrm>
            <a:off x="496644" y="5655602"/>
            <a:ext cx="870965" cy="574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06AFA5-8F40-00A3-8331-ABA5E85A37E5}"/>
              </a:ext>
            </a:extLst>
          </p:cNvPr>
          <p:cNvSpPr/>
          <p:nvPr/>
        </p:nvSpPr>
        <p:spPr>
          <a:xfrm>
            <a:off x="6916914" y="5655602"/>
            <a:ext cx="967563" cy="574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BC9B06-0255-AEE2-579D-C4CD6A7B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44" y="1822850"/>
            <a:ext cx="3731739" cy="42775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82FA0C-A007-F73E-64D7-F6B0C0CD8B44}"/>
              </a:ext>
            </a:extLst>
          </p:cNvPr>
          <p:cNvSpPr/>
          <p:nvPr/>
        </p:nvSpPr>
        <p:spPr>
          <a:xfrm>
            <a:off x="346186" y="5703678"/>
            <a:ext cx="967563" cy="574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5EFF47-6735-28FE-E26B-26A058630B9D}"/>
              </a:ext>
            </a:extLst>
          </p:cNvPr>
          <p:cNvCxnSpPr/>
          <p:nvPr/>
        </p:nvCxnSpPr>
        <p:spPr>
          <a:xfrm>
            <a:off x="4362893" y="1824043"/>
            <a:ext cx="0" cy="4209678"/>
          </a:xfrm>
          <a:prstGeom prst="line">
            <a:avLst/>
          </a:prstGeom>
          <a:ln w="38100">
            <a:solidFill>
              <a:srgbClr val="45685C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21F6CB7-946F-E0B8-DBBA-6C5B3D6F21D3}"/>
              </a:ext>
            </a:extLst>
          </p:cNvPr>
          <p:cNvSpPr/>
          <p:nvPr/>
        </p:nvSpPr>
        <p:spPr>
          <a:xfrm>
            <a:off x="8889363" y="1383940"/>
            <a:ext cx="2169731" cy="2181200"/>
          </a:xfrm>
          <a:prstGeom prst="ellipse">
            <a:avLst/>
          </a:prstGeom>
          <a:solidFill>
            <a:srgbClr val="45685C"/>
          </a:solidFill>
          <a:ln>
            <a:solidFill>
              <a:srgbClr val="456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Bar graph with upward trend with solid fill">
            <a:extLst>
              <a:ext uri="{FF2B5EF4-FFF2-40B4-BE49-F238E27FC236}">
                <a16:creationId xmlns:a16="http://schemas.microsoft.com/office/drawing/2014/main" id="{C123799B-116A-2B4F-148A-C47D66972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4567" y="1717872"/>
            <a:ext cx="1430360" cy="1430360"/>
          </a:xfrm>
          <a:prstGeom prst="rect">
            <a:avLst/>
          </a:prstGeom>
        </p:spPr>
      </p:pic>
      <p:pic>
        <p:nvPicPr>
          <p:cNvPr id="32" name="Graphic 31" descr="Chevron arrows with solid fill">
            <a:extLst>
              <a:ext uri="{FF2B5EF4-FFF2-40B4-BE49-F238E27FC236}">
                <a16:creationId xmlns:a16="http://schemas.microsoft.com/office/drawing/2014/main" id="{CE591D98-FBF5-F41D-36FA-171584B45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7277" y="4227835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DF62A4A-003B-5070-9AB4-E8FC9FB76584}"/>
              </a:ext>
            </a:extLst>
          </p:cNvPr>
          <p:cNvSpPr txBox="1"/>
          <p:nvPr/>
        </p:nvSpPr>
        <p:spPr>
          <a:xfrm>
            <a:off x="8420878" y="3730827"/>
            <a:ext cx="3588426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45685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34% increased engagement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45685C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en-AU" sz="1800" dirty="0">
                <a:solidFill>
                  <a:srgbClr val="45685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1,290 students across the state who might not otherwise have participated in civics education</a:t>
            </a:r>
            <a:endParaRPr lang="en-AU" dirty="0">
              <a:solidFill>
                <a:srgbClr val="456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demonstrate the attention to detail required for success in the competition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600F9FD-53D4-408B-9199-296ED08B9EF7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2060" name="Picture 8">
            <a:extLst>
              <a:ext uri="{FF2B5EF4-FFF2-40B4-BE49-F238E27FC236}">
                <a16:creationId xmlns:a16="http://schemas.microsoft.com/office/drawing/2014/main" id="{C3A2414E-66A8-D0CE-D32B-B8B8DE3B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13274"/>
          <a:stretch>
            <a:fillRect/>
          </a:stretch>
        </p:blipFill>
        <p:spPr bwMode="auto">
          <a:xfrm>
            <a:off x="277270" y="736279"/>
            <a:ext cx="3286698" cy="275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9">
            <a:extLst>
              <a:ext uri="{FF2B5EF4-FFF2-40B4-BE49-F238E27FC236}">
                <a16:creationId xmlns:a16="http://schemas.microsoft.com/office/drawing/2014/main" id="{876B2463-04EF-A760-558D-F4792F17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r="7291" b="8638"/>
          <a:stretch>
            <a:fillRect/>
          </a:stretch>
        </p:blipFill>
        <p:spPr bwMode="auto">
          <a:xfrm>
            <a:off x="3816760" y="727194"/>
            <a:ext cx="3341601" cy="276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2">
            <a:extLst>
              <a:ext uri="{FF2B5EF4-FFF2-40B4-BE49-F238E27FC236}">
                <a16:creationId xmlns:a16="http://schemas.microsoft.com/office/drawing/2014/main" id="{7637C4D9-E23D-A7B9-1D0C-8F323252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r="10265"/>
          <a:stretch>
            <a:fillRect/>
          </a:stretch>
        </p:blipFill>
        <p:spPr bwMode="auto">
          <a:xfrm>
            <a:off x="277270" y="3730678"/>
            <a:ext cx="3286699" cy="23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">
            <a:extLst>
              <a:ext uri="{FF2B5EF4-FFF2-40B4-BE49-F238E27FC236}">
                <a16:creationId xmlns:a16="http://schemas.microsoft.com/office/drawing/2014/main" id="{72F3AA96-3A38-BD05-F64D-6086A259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/>
          <a:stretch>
            <a:fillRect/>
          </a:stretch>
        </p:blipFill>
        <p:spPr bwMode="auto">
          <a:xfrm rot="5400000">
            <a:off x="4305187" y="3242250"/>
            <a:ext cx="2399666" cy="33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A8814-57E4-FE95-AFB1-33B31B4CC026}"/>
              </a:ext>
            </a:extLst>
          </p:cNvPr>
          <p:cNvSpPr txBox="1"/>
          <p:nvPr/>
        </p:nvSpPr>
        <p:spPr>
          <a:xfrm>
            <a:off x="10278979" y="2247992"/>
            <a:ext cx="191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45685C"/>
                </a:solidFill>
              </a:rPr>
              <a:t>Schools registered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417913-27B4-17CD-4A80-5DF19B577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0" b="97775" l="2306" r="89806">
                        <a14:foregroundMark x1="25364" y1="3981" x2="25364" y2="9836"/>
                        <a14:foregroundMark x1="9345" y1="33372" x2="11044" y2="32904"/>
                        <a14:foregroundMark x1="4248" y1="34778" x2="607" y2="56909"/>
                        <a14:foregroundMark x1="607" y1="56909" x2="2427" y2="65105"/>
                        <a14:foregroundMark x1="2427" y1="65105" x2="16141" y2="68267"/>
                        <a14:foregroundMark x1="16141" y1="68267" x2="31311" y2="67799"/>
                        <a14:foregroundMark x1="31311" y1="67799" x2="31553" y2="67799"/>
                        <a14:foregroundMark x1="5825" y1="56206" x2="19660" y2="60890"/>
                        <a14:foregroundMark x1="19660" y1="60890" x2="30340" y2="75527"/>
                        <a14:foregroundMark x1="30340" y1="75527" x2="31675" y2="85246"/>
                        <a14:foregroundMark x1="31675" y1="85246" x2="75364" y2="93326"/>
                        <a14:foregroundMark x1="75364" y1="93326" x2="77670" y2="86534"/>
                        <a14:foregroundMark x1="77670" y1="86534" x2="77791" y2="89227"/>
                        <a14:foregroundMark x1="79369" y1="94614" x2="53641" y2="98361"/>
                        <a14:foregroundMark x1="53641" y1="98361" x2="28155" y2="92389"/>
                        <a14:foregroundMark x1="28155" y1="92389" x2="6796" y2="97775"/>
                        <a14:foregroundMark x1="79126" y1="75761" x2="77791" y2="79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1153" y="420788"/>
            <a:ext cx="5602688" cy="58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8CA90-B847-9A91-62B0-EFA4E0E55081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6C282-3FF2-015E-FFA1-D379D5AA54E8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understand the importance of students documenting and reflecting on the building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EBA98D-3B62-4612-A3A4-CF5B0E54FA7F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DE56E5-2360-BE9A-15DA-81E353B52120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2EED4C2F-6045-844D-79D4-B74CD852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324B16-D0F5-AB28-8885-5A0A979C96EA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FFBA-B750-6CCD-0354-2FA6E1047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/>
          <a:stretch/>
        </p:blipFill>
        <p:spPr bwMode="auto">
          <a:xfrm>
            <a:off x="147119" y="540219"/>
            <a:ext cx="5730875" cy="2760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C4038-8D67-CD1D-63A7-8FD6CB0B7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4594"/>
          <a:stretch/>
        </p:blipFill>
        <p:spPr bwMode="auto">
          <a:xfrm>
            <a:off x="147120" y="3367447"/>
            <a:ext cx="5730875" cy="2917825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B845ED-D336-5025-9D8F-9E29C2EC6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5477" r="11935" b="-163"/>
          <a:stretch/>
        </p:blipFill>
        <p:spPr bwMode="auto">
          <a:xfrm>
            <a:off x="5973445" y="540219"/>
            <a:ext cx="3994484" cy="276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close-up of a blueprint&#10;&#10;Description automatically generated">
            <a:extLst>
              <a:ext uri="{FF2B5EF4-FFF2-40B4-BE49-F238E27FC236}">
                <a16:creationId xmlns:a16="http://schemas.microsoft.com/office/drawing/2014/main" id="{DC532F5D-46CB-FEAC-C14D-655957ECC7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8868"/>
          <a:stretch/>
        </p:blipFill>
        <p:spPr bwMode="auto">
          <a:xfrm>
            <a:off x="5973445" y="3364936"/>
            <a:ext cx="6149781" cy="291782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644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view the winners’ prize presentation</a:t>
            </a:r>
            <a:endParaRPr lang="en-US" sz="11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94D72BC-39D8-205F-70B4-379BEDFC63C4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C886D5-C6A7-AF20-44BF-216B2503C5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9337"/>
          <a:stretch/>
        </p:blipFill>
        <p:spPr>
          <a:xfrm>
            <a:off x="3870970" y="1253256"/>
            <a:ext cx="4450060" cy="4997302"/>
          </a:xfrm>
          <a:prstGeom prst="rect">
            <a:avLst/>
          </a:prstGeom>
        </p:spPr>
      </p:pic>
      <p:pic>
        <p:nvPicPr>
          <p:cNvPr id="17" name="Picture 16" descr="A gold object on a table&#10;&#10;Description automatically generated">
            <a:extLst>
              <a:ext uri="{FF2B5EF4-FFF2-40B4-BE49-F238E27FC236}">
                <a16:creationId xmlns:a16="http://schemas.microsoft.com/office/drawing/2014/main" id="{48ED8567-C15E-53E7-AA55-4485EC4E0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469"/>
            <a:ext cx="3747977" cy="4997302"/>
          </a:xfrm>
          <a:prstGeom prst="rect">
            <a:avLst/>
          </a:prstGeom>
        </p:spPr>
      </p:pic>
      <p:pic>
        <p:nvPicPr>
          <p:cNvPr id="22" name="Picture 21" descr="A person in a suit standing next to a group of children&#10;&#10;Description automatically generated">
            <a:extLst>
              <a:ext uri="{FF2B5EF4-FFF2-40B4-BE49-F238E27FC236}">
                <a16:creationId xmlns:a16="http://schemas.microsoft.com/office/drawing/2014/main" id="{65FA4DEF-A108-6522-25A8-82E7F478C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08" y="1267102"/>
            <a:ext cx="3737592" cy="49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and black logo&#10;&#10;Description automatically generated">
            <a:extLst>
              <a:ext uri="{FF2B5EF4-FFF2-40B4-BE49-F238E27FC236}">
                <a16:creationId xmlns:a16="http://schemas.microsoft.com/office/drawing/2014/main" id="{58CBB540-62A8-481C-9C6C-76114395B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5" y="6169454"/>
            <a:ext cx="596327" cy="619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0A9A617-F1A2-0F65-0F37-0FE1F444FED8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9" name="Picture 8" descr="A person and child eating pizza&#10;&#10;Description automatically generated">
            <a:extLst>
              <a:ext uri="{FF2B5EF4-FFF2-40B4-BE49-F238E27FC236}">
                <a16:creationId xmlns:a16="http://schemas.microsoft.com/office/drawing/2014/main" id="{B9EBCFAC-5DE2-85D9-33A4-15238547E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2" y="688546"/>
            <a:ext cx="3113093" cy="415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person pouring liquid into a drink&#10;&#10;Description automatically generated">
            <a:extLst>
              <a:ext uri="{FF2B5EF4-FFF2-40B4-BE49-F238E27FC236}">
                <a16:creationId xmlns:a16="http://schemas.microsoft.com/office/drawing/2014/main" id="{B995DDD5-0872-4D5A-3AFC-800071C41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10" y="2889662"/>
            <a:ext cx="4316820" cy="323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84DC64-62F6-DE96-766A-3FB1E44D2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48" y="0"/>
            <a:ext cx="415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review more of the students’ comments about participation in the competition.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8" y="711826"/>
            <a:ext cx="5293365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161735" y="922275"/>
            <a:ext cx="511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Student testimonials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ED6F0-497F-B17E-BC52-601D6FF0DDC3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F4060C1-81E4-5E98-0831-0BCB33537F44}"/>
              </a:ext>
            </a:extLst>
          </p:cNvPr>
          <p:cNvSpPr/>
          <p:nvPr/>
        </p:nvSpPr>
        <p:spPr>
          <a:xfrm>
            <a:off x="8344908" y="2310679"/>
            <a:ext cx="3530009" cy="2147777"/>
          </a:xfrm>
          <a:prstGeom prst="wedgeEllipseCallout">
            <a:avLst>
              <a:gd name="adj1" fmla="val 30372"/>
              <a:gd name="adj2" fmla="val 74381"/>
            </a:avLst>
          </a:prstGeom>
          <a:solidFill>
            <a:srgbClr val="77BB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would like to request another Minecraft challenge because we loved this one. Our favourite part was the </a:t>
            </a:r>
            <a:r>
              <a:rPr lang="en-AU" sz="1800" b="1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teamwork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86E300C-9CF2-951C-6391-44E6D79A03FE}"/>
              </a:ext>
            </a:extLst>
          </p:cNvPr>
          <p:cNvSpPr/>
          <p:nvPr/>
        </p:nvSpPr>
        <p:spPr>
          <a:xfrm>
            <a:off x="4868125" y="860940"/>
            <a:ext cx="3427226" cy="2358226"/>
          </a:xfrm>
          <a:prstGeom prst="wedgeEllipseCallout">
            <a:avLst>
              <a:gd name="adj1" fmla="val -40172"/>
              <a:gd name="adj2" fmla="val 61784"/>
            </a:avLst>
          </a:prstGeom>
          <a:solidFill>
            <a:srgbClr val="77BB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 never knew much about the legislative assembly chamber but this experience has made it so we always knew it! </a:t>
            </a:r>
            <a:endParaRPr lang="en-AU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2EE499C-FF87-54D8-55FE-2613A92BADCF}"/>
              </a:ext>
            </a:extLst>
          </p:cNvPr>
          <p:cNvSpPr/>
          <p:nvPr/>
        </p:nvSpPr>
        <p:spPr>
          <a:xfrm>
            <a:off x="2667109" y="1669722"/>
            <a:ext cx="2604978" cy="1852510"/>
          </a:xfrm>
          <a:prstGeom prst="wedgeEllipseCallout">
            <a:avLst>
              <a:gd name="adj1" fmla="val 30993"/>
              <a:gd name="adj2" fmla="val 71298"/>
            </a:avLst>
          </a:prstGeom>
          <a:solidFill>
            <a:srgbClr val="45685C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We have enjoyed working out the scale and learning to cooperate as a team. 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34FB9C2-3B58-F3ED-5A26-46F6E06ACE7A}"/>
              </a:ext>
            </a:extLst>
          </p:cNvPr>
          <p:cNvSpPr/>
          <p:nvPr/>
        </p:nvSpPr>
        <p:spPr>
          <a:xfrm>
            <a:off x="5443102" y="3081120"/>
            <a:ext cx="3530009" cy="2147777"/>
          </a:xfrm>
          <a:prstGeom prst="wedgeEllipseCallout">
            <a:avLst>
              <a:gd name="adj1" fmla="val -19327"/>
              <a:gd name="adj2" fmla="val 76857"/>
            </a:avLst>
          </a:prstGeom>
          <a:solidFill>
            <a:srgbClr val="45685C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As a group we had to make crucial decisions. Team members each had their own ideas, it was hard to pick just one.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5AF5BBF0-47A7-0BE9-41DF-04FB616B4374}"/>
              </a:ext>
            </a:extLst>
          </p:cNvPr>
          <p:cNvSpPr/>
          <p:nvPr/>
        </p:nvSpPr>
        <p:spPr>
          <a:xfrm>
            <a:off x="130246" y="1741445"/>
            <a:ext cx="3088645" cy="2955442"/>
          </a:xfrm>
          <a:prstGeom prst="wedgeEllipseCallout">
            <a:avLst>
              <a:gd name="adj1" fmla="val -28363"/>
              <a:gd name="adj2" fmla="val 70916"/>
            </a:avLst>
          </a:prstGeom>
          <a:solidFill>
            <a:srgbClr val="77BB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working in teams you need to make sure </a:t>
            </a:r>
            <a:r>
              <a:rPr lang="en-AU" sz="1800" b="1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everyone’s voice is heard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We decided to settle on an idea with a </a:t>
            </a:r>
            <a:r>
              <a:rPr lang="en-AU" sz="1800" b="1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democratic vote; majority rules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dirty="0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76155758-9A8E-58C4-ADB6-E6C7ED113D6A}"/>
              </a:ext>
            </a:extLst>
          </p:cNvPr>
          <p:cNvSpPr/>
          <p:nvPr/>
        </p:nvSpPr>
        <p:spPr>
          <a:xfrm>
            <a:off x="2089682" y="3776880"/>
            <a:ext cx="3845443" cy="2500179"/>
          </a:xfrm>
          <a:prstGeom prst="wedgeEllipseCallout">
            <a:avLst>
              <a:gd name="adj1" fmla="val 62844"/>
              <a:gd name="adj2" fmla="val 33492"/>
            </a:avLst>
          </a:prstGeom>
          <a:solidFill>
            <a:srgbClr val="77BB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assigned jobs to each member to help get everything done, although we did end up working as a group due to the enjoyment of being able to collaborate</a:t>
            </a:r>
            <a:endParaRPr lang="en-AU" dirty="0"/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7A954EB0-9AF5-FD72-6190-CD5D118C1546}"/>
              </a:ext>
            </a:extLst>
          </p:cNvPr>
          <p:cNvSpPr/>
          <p:nvPr/>
        </p:nvSpPr>
        <p:spPr>
          <a:xfrm>
            <a:off x="7763779" y="521745"/>
            <a:ext cx="2530950" cy="2071286"/>
          </a:xfrm>
          <a:prstGeom prst="wedgeEllipseCallout">
            <a:avLst>
              <a:gd name="adj1" fmla="val 69941"/>
              <a:gd name="adj2" fmla="val 21636"/>
            </a:avLst>
          </a:prstGeom>
          <a:solidFill>
            <a:srgbClr val="45685C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Building the Green Chamber gave us a chance to learn a lot about it as well!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CDFC2829-62C8-B21C-1908-5709A164CD15}"/>
              </a:ext>
            </a:extLst>
          </p:cNvPr>
          <p:cNvSpPr/>
          <p:nvPr/>
        </p:nvSpPr>
        <p:spPr>
          <a:xfrm>
            <a:off x="8344908" y="4557797"/>
            <a:ext cx="2530950" cy="1715859"/>
          </a:xfrm>
          <a:prstGeom prst="wedgeEllipseCallout">
            <a:avLst>
              <a:gd name="adj1" fmla="val 56498"/>
              <a:gd name="adj2" fmla="val -23331"/>
            </a:avLst>
          </a:prstGeom>
          <a:solidFill>
            <a:srgbClr val="77BB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i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team learnt that communication is key to success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9207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trophy on a table&#10;&#10;Description automatically generated">
            <a:extLst>
              <a:ext uri="{FF2B5EF4-FFF2-40B4-BE49-F238E27FC236}">
                <a16:creationId xmlns:a16="http://schemas.microsoft.com/office/drawing/2014/main" id="{7A664377-D7AB-5CE5-2230-71DB25FB3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92" y="1556442"/>
            <a:ext cx="6078936" cy="4559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explain the next steps for the Parliamentary Education Cup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8" y="711826"/>
            <a:ext cx="5293365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85060" y="922275"/>
            <a:ext cx="5187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2025 Parliamentary Education Cup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42EFC-32E0-D984-B994-E6578985E995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EFD771-F245-C262-C4B0-2957F69BFCD7}"/>
              </a:ext>
            </a:extLst>
          </p:cNvPr>
          <p:cNvSpPr/>
          <p:nvPr/>
        </p:nvSpPr>
        <p:spPr>
          <a:xfrm>
            <a:off x="3110399" y="2934342"/>
            <a:ext cx="2985601" cy="3001383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Greek Pillar with solid fill">
            <a:extLst>
              <a:ext uri="{FF2B5EF4-FFF2-40B4-BE49-F238E27FC236}">
                <a16:creationId xmlns:a16="http://schemas.microsoft.com/office/drawing/2014/main" id="{D62DFE9B-09C1-A69C-C75B-F2ED2031E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0445" y="3540420"/>
            <a:ext cx="1847379" cy="18473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766A33-80B5-6B1A-EFA6-9B62109F302D}"/>
              </a:ext>
            </a:extLst>
          </p:cNvPr>
          <p:cNvSpPr txBox="1"/>
          <p:nvPr/>
        </p:nvSpPr>
        <p:spPr>
          <a:xfrm>
            <a:off x="0" y="1710469"/>
            <a:ext cx="5378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45685C"/>
                </a:solidFill>
              </a:rPr>
              <a:t>Build the </a:t>
            </a:r>
            <a:r>
              <a:rPr lang="en-US" sz="2000" b="1" dirty="0">
                <a:solidFill>
                  <a:srgbClr val="C00000"/>
                </a:solidFill>
              </a:rPr>
              <a:t>Red Chamber</a:t>
            </a:r>
            <a:r>
              <a:rPr lang="en-US" sz="2000" dirty="0">
                <a:solidFill>
                  <a:srgbClr val="45685C"/>
                </a:solidFill>
              </a:rPr>
              <a:t> in Minecraft Education</a:t>
            </a:r>
          </a:p>
        </p:txBody>
      </p:sp>
    </p:spTree>
    <p:extLst>
      <p:ext uri="{BB962C8B-B14F-4D97-AF65-F5344CB8AC3E}">
        <p14:creationId xmlns:p14="http://schemas.microsoft.com/office/powerpoint/2010/main" val="194647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26A645-A0DD-E014-A399-C0D52BEF69AE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57E878-368A-9F16-B303-87DD1DFB79B2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C6F07707-FBF1-2980-B781-F3EB8A5A5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3A2C465-D855-CA0F-5023-75E48B0B8F39}"/>
              </a:ext>
            </a:extLst>
          </p:cNvPr>
          <p:cNvSpPr/>
          <p:nvPr/>
        </p:nvSpPr>
        <p:spPr>
          <a:xfrm>
            <a:off x="0" y="5582653"/>
            <a:ext cx="12192001" cy="1275347"/>
          </a:xfrm>
          <a:prstGeom prst="rect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2" descr="A white circle with a cross and a crown in it&#10;&#10;Description automatically generated">
            <a:extLst>
              <a:ext uri="{FF2B5EF4-FFF2-40B4-BE49-F238E27FC236}">
                <a16:creationId xmlns:a16="http://schemas.microsoft.com/office/drawing/2014/main" id="{7C3B5F6E-31B8-4084-06A7-BAF89E72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552" y="5669278"/>
            <a:ext cx="1071663" cy="11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0">
            <a:extLst>
              <a:ext uri="{FF2B5EF4-FFF2-40B4-BE49-F238E27FC236}">
                <a16:creationId xmlns:a16="http://schemas.microsoft.com/office/drawing/2014/main" id="{CAD669DD-86EB-32C6-F3B1-FA963E48A48E}"/>
              </a:ext>
            </a:extLst>
          </p:cNvPr>
          <p:cNvSpPr>
            <a:spLocks noGrp="1"/>
          </p:cNvSpPr>
          <p:nvPr/>
        </p:nvSpPr>
        <p:spPr>
          <a:xfrm>
            <a:off x="771525" y="1085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rgbClr val="77BB72"/>
                </a:solidFill>
                <a:latin typeface="Aptos SemiBold" panose="020B0004020202020204" pitchFamily="34" charset="0"/>
                <a:cs typeface="Segoe UI Semibold" panose="020B0702040204020203" pitchFamily="34" charset="0"/>
              </a:rPr>
              <a:t>Contact us</a:t>
            </a:r>
            <a:r>
              <a:rPr lang="en-AU" b="1" dirty="0">
                <a:solidFill>
                  <a:srgbClr val="45685C"/>
                </a:solidFill>
                <a:latin typeface="+mn-lt"/>
              </a:rPr>
              <a:t> 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51FD9447-B0BE-D4A0-2366-64ACEB9EC871}"/>
              </a:ext>
            </a:extLst>
          </p:cNvPr>
          <p:cNvSpPr txBox="1"/>
          <p:nvPr/>
        </p:nvSpPr>
        <p:spPr>
          <a:xfrm>
            <a:off x="3388136" y="2648935"/>
            <a:ext cx="8067675" cy="2276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Aft>
                <a:spcPts val="1200"/>
              </a:spcAft>
            </a:pPr>
            <a:r>
              <a:rPr lang="en-AU" sz="2800" b="0" dirty="0" err="1">
                <a:solidFill>
                  <a:srgbClr val="45685C"/>
                </a:solidFill>
                <a:effectLst/>
                <a:latin typeface="Aptos" panose="020B0004020202020204" pitchFamily="34" charset="0"/>
                <a:cs typeface="Segoe UI" panose="020B0502040204020203" pitchFamily="34" charset="0"/>
              </a:rPr>
              <a:t>www.parliament.qld.gov.au</a:t>
            </a:r>
            <a:r>
              <a:rPr lang="en-AU" sz="2800" b="0" dirty="0">
                <a:solidFill>
                  <a:srgbClr val="45685C"/>
                </a:solidFill>
                <a:effectLst/>
                <a:latin typeface="Aptos" panose="020B0004020202020204" pitchFamily="34" charset="0"/>
                <a:cs typeface="Segoe UI" panose="020B0502040204020203" pitchFamily="34" charset="0"/>
              </a:rPr>
              <a:t>/</a:t>
            </a:r>
            <a:r>
              <a:rPr lang="en-AU" sz="2800" dirty="0">
                <a:solidFill>
                  <a:srgbClr val="4568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</a:t>
            </a:r>
            <a:r>
              <a:rPr lang="en-AU" sz="2800" b="0" dirty="0">
                <a:solidFill>
                  <a:srgbClr val="45685C"/>
                </a:solidFill>
                <a:effectLst/>
                <a:latin typeface="Aptos" panose="020B0004020202020204" pitchFamily="34" charset="0"/>
                <a:cs typeface="Segoe UI" panose="020B0502040204020203" pitchFamily="34" charset="0"/>
              </a:rPr>
              <a:t>inecraft</a:t>
            </a:r>
          </a:p>
          <a:p>
            <a:pPr algn="l" fontAlgn="base">
              <a:lnSpc>
                <a:spcPct val="150000"/>
              </a:lnSpc>
              <a:spcAft>
                <a:spcPts val="1200"/>
              </a:spcAft>
            </a:pPr>
            <a:r>
              <a:rPr lang="en-AU" sz="2800" b="0" dirty="0">
                <a:solidFill>
                  <a:srgbClr val="45685C"/>
                </a:solidFill>
                <a:effectLst/>
                <a:latin typeface="Aptos" panose="020B0004020202020204" pitchFamily="34" charset="0"/>
                <a:cs typeface="Segoe UI" panose="020B0502040204020203" pitchFamily="34" charset="0"/>
              </a:rPr>
              <a:t>Parliamentary.Education@parliament.qld.gov.au</a:t>
            </a:r>
          </a:p>
          <a:p>
            <a:pPr algn="l" fontAlgn="base">
              <a:lnSpc>
                <a:spcPct val="150000"/>
              </a:lnSpc>
              <a:spcAft>
                <a:spcPts val="1200"/>
              </a:spcAft>
            </a:pPr>
            <a:r>
              <a:rPr lang="en-AU" sz="2800" b="0" dirty="0">
                <a:solidFill>
                  <a:srgbClr val="45685C"/>
                </a:solidFill>
                <a:effectLst/>
                <a:latin typeface="Aptos" panose="020B0004020202020204" pitchFamily="34" charset="0"/>
                <a:cs typeface="Segoe UI" panose="020B0502040204020203" pitchFamily="34" charset="0"/>
              </a:rPr>
              <a:t>+61 7 3553 6413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9079E6-E72A-FD78-5A6C-1F931F2EB93B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08340-44BA-E913-9988-0762E3A012F7}"/>
              </a:ext>
            </a:extLst>
          </p:cNvPr>
          <p:cNvSpPr txBox="1"/>
          <p:nvPr/>
        </p:nvSpPr>
        <p:spPr>
          <a:xfrm>
            <a:off x="7908860" y="5958716"/>
            <a:ext cx="303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Maria Mead</a:t>
            </a:r>
          </a:p>
          <a:p>
            <a:pPr algn="r"/>
            <a:r>
              <a:rPr lang="en-US" sz="1400" i="1">
                <a:solidFill>
                  <a:schemeClr val="bg1"/>
                </a:solidFill>
                <a:latin typeface="Aptos" panose="020B0004020202020204" pitchFamily="34" charset="0"/>
              </a:rPr>
              <a:t>Parliamentary Education Officer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F62F94D-302D-0D02-AB14-2B768FC585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2198650"/>
            <a:ext cx="317754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4EC5E7-B527-CCA8-9A91-D4DCB39A4DA0}"/>
              </a:ext>
            </a:extLst>
          </p:cNvPr>
          <p:cNvSpPr/>
          <p:nvPr/>
        </p:nvSpPr>
        <p:spPr>
          <a:xfrm>
            <a:off x="0" y="5582653"/>
            <a:ext cx="12192001" cy="1275347"/>
          </a:xfrm>
          <a:prstGeom prst="rect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674F011-00A5-7443-07DF-C6FD1586E1EA}"/>
              </a:ext>
            </a:extLst>
          </p:cNvPr>
          <p:cNvSpPr txBox="1"/>
          <p:nvPr/>
        </p:nvSpPr>
        <p:spPr>
          <a:xfrm>
            <a:off x="171450" y="2222293"/>
            <a:ext cx="11849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>
                <a:solidFill>
                  <a:srgbClr val="45685C"/>
                </a:solidFill>
                <a:latin typeface="Aptos SemiBold" panose="020B0004020202020204" pitchFamily="34" charset="0"/>
                <a:ea typeface="+mj-ea"/>
                <a:cs typeface="+mj-cs"/>
              </a:rPr>
              <a:t>Build Your Parliament in Minecraft</a:t>
            </a:r>
          </a:p>
          <a:p>
            <a:r>
              <a:rPr lang="en-AU" sz="6000" b="1" i="1">
                <a:solidFill>
                  <a:srgbClr val="77BB72"/>
                </a:solidFill>
                <a:latin typeface="Aptos SemiBold" panose="020B0004020202020204" pitchFamily="34" charset="0"/>
                <a:ea typeface="+mj-ea"/>
                <a:cs typeface="+mj-cs"/>
              </a:rPr>
              <a:t>Schools’ Competition</a:t>
            </a:r>
            <a:endParaRPr lang="en-AU" sz="6000" b="1" i="1">
              <a:solidFill>
                <a:srgbClr val="77BB7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1026" name="Picture 2" descr="A white circle with a cross and a crown in it&#10;&#10;Description automatically generated">
            <a:extLst>
              <a:ext uri="{FF2B5EF4-FFF2-40B4-BE49-F238E27FC236}">
                <a16:creationId xmlns:a16="http://schemas.microsoft.com/office/drawing/2014/main" id="{6800D21E-6ACE-B06C-7338-F4A7F0CC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552" y="5669278"/>
            <a:ext cx="1071663" cy="11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3CFF4B7-E539-F385-680D-BAC6B14B8626}"/>
              </a:ext>
            </a:extLst>
          </p:cNvPr>
          <p:cNvSpPr/>
          <p:nvPr/>
        </p:nvSpPr>
        <p:spPr>
          <a:xfrm>
            <a:off x="-1" y="380753"/>
            <a:ext cx="5765180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1580EE-D243-3676-CB5D-BDE8A7009E67}"/>
              </a:ext>
            </a:extLst>
          </p:cNvPr>
          <p:cNvSpPr txBox="1"/>
          <p:nvPr/>
        </p:nvSpPr>
        <p:spPr>
          <a:xfrm>
            <a:off x="0" y="430923"/>
            <a:ext cx="576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>
                <a:solidFill>
                  <a:schemeClr val="bg1"/>
                </a:solidFill>
                <a:latin typeface="Aptos SemiBold" panose="020B0004020202020204" pitchFamily="34" charset="0"/>
              </a:rPr>
              <a:t>Australasian Study of Parliament Group Conference | Wellington NZ | 2 – 4 October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E57B5-023B-8669-B82A-30844E397D43}"/>
              </a:ext>
            </a:extLst>
          </p:cNvPr>
          <p:cNvSpPr txBox="1"/>
          <p:nvPr/>
        </p:nvSpPr>
        <p:spPr>
          <a:xfrm>
            <a:off x="7908860" y="5958716"/>
            <a:ext cx="303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Maria Mead</a:t>
            </a:r>
          </a:p>
          <a:p>
            <a:pPr algn="r"/>
            <a:r>
              <a:rPr lang="en-US" sz="1400" i="1">
                <a:solidFill>
                  <a:schemeClr val="bg1"/>
                </a:solidFill>
                <a:latin typeface="Aptos" panose="020B0004020202020204" pitchFamily="34" charset="0"/>
              </a:rPr>
              <a:t>Parliamentary Education Officer</a:t>
            </a:r>
          </a:p>
        </p:txBody>
      </p:sp>
    </p:spTree>
    <p:extLst>
      <p:ext uri="{BB962C8B-B14F-4D97-AF65-F5344CB8AC3E}">
        <p14:creationId xmlns:p14="http://schemas.microsoft.com/office/powerpoint/2010/main" val="414232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lorful circular pattern on a blue background&#10;&#10;Description automatically generated">
            <a:extLst>
              <a:ext uri="{FF2B5EF4-FFF2-40B4-BE49-F238E27FC236}">
                <a16:creationId xmlns:a16="http://schemas.microsoft.com/office/drawing/2014/main" id="{75F896D9-8D45-3CBA-F24E-DF02BEB11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colorful circular pattern on a blue background&#10;&#10;Description automatically generated">
            <a:extLst>
              <a:ext uri="{FF2B5EF4-FFF2-40B4-BE49-F238E27FC236}">
                <a16:creationId xmlns:a16="http://schemas.microsoft.com/office/drawing/2014/main" id="{069AAFE9-C614-EEC5-3AB6-D09F11FB9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"/>
          <a:stretch/>
        </p:blipFill>
        <p:spPr bwMode="auto">
          <a:xfrm>
            <a:off x="709589" y="0"/>
            <a:ext cx="113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8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316693-BD60-4C1F-63B4-7F08A11E64DE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CB593F-F9CE-E5CB-12C9-F7F875E37041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2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03CE6C53-98D8-EF50-BA0E-766CE5B79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CB6BA0-BC45-B088-0B2C-CA2FECBA9939}"/>
                </a:ext>
              </a:extLst>
            </p:cNvPr>
            <p:cNvSpPr txBox="1"/>
            <p:nvPr/>
          </p:nvSpPr>
          <p:spPr>
            <a:xfrm>
              <a:off x="7193281" y="60972"/>
              <a:ext cx="3671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venir Book" panose="02000503020000020003" pitchFamily="2" charset="0"/>
                </a:rPr>
                <a:t>Turbocharging CIVICS education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B715B-970C-9D71-8E3E-C189CB70BC35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21553-E5B0-C27C-168D-A41CEC5076D3}"/>
              </a:ext>
            </a:extLst>
          </p:cNvPr>
          <p:cNvSpPr txBox="1"/>
          <p:nvPr/>
        </p:nvSpPr>
        <p:spPr>
          <a:xfrm>
            <a:off x="3825241" y="2209916"/>
            <a:ext cx="66141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>
                <a:latin typeface="Aptos SemiBold" panose="020B0004020202020204" pitchFamily="34" charset="0"/>
              </a:rPr>
              <a:t>My first lesson in democracy?</a:t>
            </a:r>
          </a:p>
        </p:txBody>
      </p:sp>
      <p:pic>
        <p:nvPicPr>
          <p:cNvPr id="2" name="Picture 2" descr="A young child in a hat holding a clipboard and pencil&#10;&#10;Description automatically generated">
            <a:extLst>
              <a:ext uri="{FF2B5EF4-FFF2-40B4-BE49-F238E27FC236}">
                <a16:creationId xmlns:a16="http://schemas.microsoft.com/office/drawing/2014/main" id="{3677932E-4E2C-B868-C51C-D77C2E09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8" y="1174489"/>
            <a:ext cx="38100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29419-2A51-88A3-2FB0-54D1A1EA5035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activate our prior experience with civics education</a:t>
            </a:r>
          </a:p>
        </p:txBody>
      </p:sp>
    </p:spTree>
    <p:extLst>
      <p:ext uri="{BB962C8B-B14F-4D97-AF65-F5344CB8AC3E}">
        <p14:creationId xmlns:p14="http://schemas.microsoft.com/office/powerpoint/2010/main" val="186704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316693-BD60-4C1F-63B4-7F08A11E64DE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CB593F-F9CE-E5CB-12C9-F7F875E37041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2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03CE6C53-98D8-EF50-BA0E-766CE5B79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B715B-970C-9D71-8E3E-C189CB70BC35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29419-2A51-88A3-2FB0-54D1A1EA5035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reflect on civics education as a strategy to safeguard democracy.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90905-592C-C990-B58D-FC783787DD34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4D1BC-9C31-A650-C7A0-A8261B3BECCD}"/>
              </a:ext>
            </a:extLst>
          </p:cNvPr>
          <p:cNvSpPr txBox="1"/>
          <p:nvPr/>
        </p:nvSpPr>
        <p:spPr>
          <a:xfrm>
            <a:off x="6220207" y="2180719"/>
            <a:ext cx="5135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Right. As long as democracy depends on a well-informed public, we’re OK.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3DD59-3A84-1C1E-6986-D4DC6492D4B4}"/>
              </a:ext>
            </a:extLst>
          </p:cNvPr>
          <p:cNvSpPr txBox="1"/>
          <p:nvPr/>
        </p:nvSpPr>
        <p:spPr>
          <a:xfrm>
            <a:off x="6794558" y="6384664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Drawing generated by OpenAI, 2024.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Adapted from  a cartoon by Charles Barsotti, NYT cartoonist</a:t>
            </a:r>
          </a:p>
        </p:txBody>
      </p:sp>
      <p:pic>
        <p:nvPicPr>
          <p:cNvPr id="7" name="Picture 6" descr="A group of men in clothing&#10;&#10;Description automatically generated">
            <a:extLst>
              <a:ext uri="{FF2B5EF4-FFF2-40B4-BE49-F238E27FC236}">
                <a16:creationId xmlns:a16="http://schemas.microsoft.com/office/drawing/2014/main" id="{CA37B029-EDFC-F436-AF9B-3EC65E9CD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3" y="428623"/>
            <a:ext cx="5761693" cy="59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C598869-DCBD-C6BA-85D2-D98D249D12E6}"/>
              </a:ext>
            </a:extLst>
          </p:cNvPr>
          <p:cNvSpPr/>
          <p:nvPr/>
        </p:nvSpPr>
        <p:spPr>
          <a:xfrm>
            <a:off x="7815059" y="2709826"/>
            <a:ext cx="2985601" cy="3001383"/>
          </a:xfrm>
          <a:prstGeom prst="ellipse">
            <a:avLst/>
          </a:prstGeom>
          <a:solidFill>
            <a:srgbClr val="45685C"/>
          </a:solidFill>
          <a:ln>
            <a:solidFill>
              <a:srgbClr val="456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ame controller with solid fill">
            <a:extLst>
              <a:ext uri="{FF2B5EF4-FFF2-40B4-BE49-F238E27FC236}">
                <a16:creationId xmlns:a16="http://schemas.microsoft.com/office/drawing/2014/main" id="{2EAE3EEF-7D8D-AEDD-E06C-9AE9396EA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611" y="3208269"/>
            <a:ext cx="2004495" cy="200449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26A0A8-F07A-8CBC-EB2C-CE00539522E2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7F33-A421-02EA-E166-2193EBCCA8F4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examine proven educational strategies to enhance and </a:t>
            </a:r>
            <a:r>
              <a:rPr lang="en-US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modernise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 civics education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93BD6-AAAB-DEC3-E1E2-EC4CAAA20DD2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90F5A-C470-C7A7-9FB7-BA527EDAA38B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6A59502-B715-3265-86B2-05BA21042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8F34390B-3D28-EA4E-F832-DF9BAEAAF181}"/>
              </a:ext>
            </a:extLst>
          </p:cNvPr>
          <p:cNvSpPr/>
          <p:nvPr/>
        </p:nvSpPr>
        <p:spPr>
          <a:xfrm>
            <a:off x="-21278" y="711826"/>
            <a:ext cx="5293365" cy="845562"/>
          </a:xfrm>
          <a:prstGeom prst="homePlate">
            <a:avLst/>
          </a:prstGeom>
          <a:solidFill>
            <a:srgbClr val="456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E7A4-C931-8D8B-838A-CB094B4FC7ED}"/>
              </a:ext>
            </a:extLst>
          </p:cNvPr>
          <p:cNvSpPr txBox="1"/>
          <p:nvPr/>
        </p:nvSpPr>
        <p:spPr>
          <a:xfrm>
            <a:off x="268357" y="922275"/>
            <a:ext cx="500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ptos SemiBold" panose="020B0004020202020204" pitchFamily="34" charset="0"/>
              </a:rPr>
              <a:t>Educational approaches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744FE-F067-09FB-C004-600878893439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1D07EE9-768C-DF52-B003-76B83F67F38A}"/>
              </a:ext>
            </a:extLst>
          </p:cNvPr>
          <p:cNvSpPr txBox="1">
            <a:spLocks/>
          </p:cNvSpPr>
          <p:nvPr/>
        </p:nvSpPr>
        <p:spPr>
          <a:xfrm>
            <a:off x="1658679" y="2541181"/>
            <a:ext cx="6156380" cy="3635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Gamification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Digital platforms, virtual worlds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AU" dirty="0"/>
              <a:t>Experiential learning</a:t>
            </a:r>
          </a:p>
        </p:txBody>
      </p:sp>
      <p:pic>
        <p:nvPicPr>
          <p:cNvPr id="14" name="Graphic 13" descr="Wrench with solid fill">
            <a:extLst>
              <a:ext uri="{FF2B5EF4-FFF2-40B4-BE49-F238E27FC236}">
                <a16:creationId xmlns:a16="http://schemas.microsoft.com/office/drawing/2014/main" id="{FE4F6A6A-F4A5-3836-9C43-B511BA1AC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3400">
            <a:off x="566938" y="2631059"/>
            <a:ext cx="914400" cy="914400"/>
          </a:xfrm>
          <a:prstGeom prst="rect">
            <a:avLst/>
          </a:prstGeom>
        </p:spPr>
      </p:pic>
      <p:pic>
        <p:nvPicPr>
          <p:cNvPr id="17" name="Graphic 16" descr="Wrench with solid fill">
            <a:extLst>
              <a:ext uri="{FF2B5EF4-FFF2-40B4-BE49-F238E27FC236}">
                <a16:creationId xmlns:a16="http://schemas.microsoft.com/office/drawing/2014/main" id="{03C74235-BDDB-0358-6685-6F4919DCA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3400">
            <a:off x="566938" y="3627656"/>
            <a:ext cx="914400" cy="914400"/>
          </a:xfrm>
          <a:prstGeom prst="rect">
            <a:avLst/>
          </a:prstGeom>
        </p:spPr>
      </p:pic>
      <p:pic>
        <p:nvPicPr>
          <p:cNvPr id="20" name="Graphic 19" descr="Wrench with solid fill">
            <a:extLst>
              <a:ext uri="{FF2B5EF4-FFF2-40B4-BE49-F238E27FC236}">
                <a16:creationId xmlns:a16="http://schemas.microsoft.com/office/drawing/2014/main" id="{AFD8217F-8213-6476-8914-B94A52848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3400">
            <a:off x="586748" y="4601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4D28F711-4C07-C535-839F-F7B2ECD8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6" y="644184"/>
            <a:ext cx="3317383" cy="5573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2A75AF-B2AA-2788-D0F9-7F3501974B7A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55EBE-90AC-3DB4-33B9-69545A68A819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consider one example of civic engagement in a virtual space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8B48D9-944A-D721-C88F-C4B0C3AF172F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9DE795-B98A-3F3C-2389-5857BBDDBD79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F169B7DF-5B2C-718A-7EB2-66427A2C0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306082-6855-DA26-9AEF-19F5E91D58B7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CCD4A4-EBC8-5828-2F84-5F2407D09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658" y="640388"/>
            <a:ext cx="3522128" cy="2537545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71CCDE6A-1746-D26D-CFB6-E7680708A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58" y="3232298"/>
            <a:ext cx="3522128" cy="2985314"/>
          </a:xfrm>
          <a:prstGeom prst="rect">
            <a:avLst/>
          </a:prstGeom>
        </p:spPr>
      </p:pic>
      <p:pic>
        <p:nvPicPr>
          <p:cNvPr id="1028" name="Picture 4" descr="Roblox Figure Corporation Figurine Action Minecraft | Spiderman topper,  Anime, Roblox">
            <a:extLst>
              <a:ext uri="{FF2B5EF4-FFF2-40B4-BE49-F238E27FC236}">
                <a16:creationId xmlns:a16="http://schemas.microsoft.com/office/drawing/2014/main" id="{6D17FB5E-D5A2-C408-C0CC-6541978F0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r="5585"/>
          <a:stretch/>
        </p:blipFill>
        <p:spPr bwMode="auto">
          <a:xfrm>
            <a:off x="7216549" y="4595509"/>
            <a:ext cx="4975451" cy="17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3 Evolutions of Old Roblox Logo: Rich Roblox Logo History - Boon : Best  Logo Maker for Your Needs">
            <a:extLst>
              <a:ext uri="{FF2B5EF4-FFF2-40B4-BE49-F238E27FC236}">
                <a16:creationId xmlns:a16="http://schemas.microsoft.com/office/drawing/2014/main" id="{F77ADA9C-178A-000D-0655-2E91F1B9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35" y="3075014"/>
            <a:ext cx="4511191" cy="2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4F9F950-72F5-825B-DE22-2518DFF9B810}"/>
              </a:ext>
            </a:extLst>
          </p:cNvPr>
          <p:cNvSpPr/>
          <p:nvPr/>
        </p:nvSpPr>
        <p:spPr>
          <a:xfrm>
            <a:off x="6462088" y="924883"/>
            <a:ext cx="1560942" cy="1583821"/>
          </a:xfrm>
          <a:prstGeom prst="ellipse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D29E6A-9564-B13A-E732-874EF90300C6}"/>
              </a:ext>
            </a:extLst>
          </p:cNvPr>
          <p:cNvSpPr/>
          <p:nvPr/>
        </p:nvSpPr>
        <p:spPr>
          <a:xfrm>
            <a:off x="3391947" y="856564"/>
            <a:ext cx="1609492" cy="1646013"/>
          </a:xfrm>
          <a:prstGeom prst="ellipse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659F9A-12F5-1399-0CB4-BC1B672C59D3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3F6A6C-9AC5-E38F-3C76-EC7AAC53FF44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4B4FEB91-4BDA-8869-E408-5B5DC00AA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BAA9AB-5311-09BD-2B6A-3613099E0314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C5ED8-FF4B-A26B-085C-89D5B6EA9E04}"/>
              </a:ext>
            </a:extLst>
          </p:cNvPr>
          <p:cNvSpPr txBox="1"/>
          <p:nvPr/>
        </p:nvSpPr>
        <p:spPr>
          <a:xfrm>
            <a:off x="0" y="6513514"/>
            <a:ext cx="9122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review how the competition project idea took shape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81AAF1-8077-ADDE-6B69-A8ED3B957B77}"/>
              </a:ext>
            </a:extLst>
          </p:cNvPr>
          <p:cNvSpPr/>
          <p:nvPr/>
        </p:nvSpPr>
        <p:spPr>
          <a:xfrm>
            <a:off x="566067" y="805467"/>
            <a:ext cx="1560942" cy="1640022"/>
          </a:xfrm>
          <a:prstGeom prst="ellipse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82BEB-9EBD-1D81-3217-D5E88161BA45}"/>
              </a:ext>
            </a:extLst>
          </p:cNvPr>
          <p:cNvSpPr txBox="1"/>
          <p:nvPr/>
        </p:nvSpPr>
        <p:spPr>
          <a:xfrm>
            <a:off x="243758" y="2515007"/>
            <a:ext cx="2054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5685C"/>
                </a:solidFill>
                <a:latin typeface="Aptos SemiBold" panose="020B0004020202020204" pitchFamily="34" charset="0"/>
              </a:rPr>
              <a:t>Pilot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310E0-90A7-F7FB-27BD-8C8EF03839D5}"/>
              </a:ext>
            </a:extLst>
          </p:cNvPr>
          <p:cNvSpPr txBox="1"/>
          <p:nvPr/>
        </p:nvSpPr>
        <p:spPr>
          <a:xfrm>
            <a:off x="2897363" y="2537244"/>
            <a:ext cx="2564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5685C"/>
                </a:solidFill>
                <a:latin typeface="Aptos SemiBold" panose="020B0004020202020204" pitchFamily="34" charset="0"/>
              </a:rPr>
              <a:t>Competition</a:t>
            </a:r>
          </a:p>
        </p:txBody>
      </p:sp>
      <p:pic>
        <p:nvPicPr>
          <p:cNvPr id="8" name="Graphic 7" descr="Puzzle pieces with solid fill">
            <a:extLst>
              <a:ext uri="{FF2B5EF4-FFF2-40B4-BE49-F238E27FC236}">
                <a16:creationId xmlns:a16="http://schemas.microsoft.com/office/drawing/2014/main" id="{1061E39C-893B-716D-85D2-0662E0C6E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3717" y="1036812"/>
            <a:ext cx="1258851" cy="1258851"/>
          </a:xfrm>
          <a:prstGeom prst="rect">
            <a:avLst/>
          </a:prstGeom>
        </p:spPr>
      </p:pic>
      <p:pic>
        <p:nvPicPr>
          <p:cNvPr id="21" name="Graphic 20" descr="Backpack with solid fill">
            <a:extLst>
              <a:ext uri="{FF2B5EF4-FFF2-40B4-BE49-F238E27FC236}">
                <a16:creationId xmlns:a16="http://schemas.microsoft.com/office/drawing/2014/main" id="{367CF484-CEB8-F71C-243E-C3688EA7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5957" y="1149003"/>
            <a:ext cx="1093846" cy="10938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80199E-E428-8FCC-468E-11765B0615AA}"/>
              </a:ext>
            </a:extLst>
          </p:cNvPr>
          <p:cNvSpPr txBox="1"/>
          <p:nvPr/>
        </p:nvSpPr>
        <p:spPr>
          <a:xfrm>
            <a:off x="7193281" y="60972"/>
            <a:ext cx="36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Turbocharging CIVICS education</a:t>
            </a:r>
          </a:p>
        </p:txBody>
      </p:sp>
      <p:pic>
        <p:nvPicPr>
          <p:cNvPr id="24" name="Graphic 23" descr="Flask with solid fill">
            <a:extLst>
              <a:ext uri="{FF2B5EF4-FFF2-40B4-BE49-F238E27FC236}">
                <a16:creationId xmlns:a16="http://schemas.microsoft.com/office/drawing/2014/main" id="{9CC7731F-D147-0771-A160-EA5D5434A0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755" y="945407"/>
            <a:ext cx="1160268" cy="1160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B782B8-9EC1-5A47-3EE3-384169F573C9}"/>
              </a:ext>
            </a:extLst>
          </p:cNvPr>
          <p:cNvSpPr txBox="1"/>
          <p:nvPr/>
        </p:nvSpPr>
        <p:spPr>
          <a:xfrm>
            <a:off x="5883963" y="2536273"/>
            <a:ext cx="2848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5685C"/>
                </a:solidFill>
                <a:latin typeface="Aptos SemiBold" panose="020B0004020202020204" pitchFamily="34" charset="0"/>
              </a:rPr>
              <a:t>Engagement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5BF1E8-CAAB-72AB-2C05-F226A408F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97"/>
            <a:ext cx="12192000" cy="3048000"/>
          </a:xfrm>
          <a:prstGeom prst="rect">
            <a:avLst/>
          </a:prstGeom>
        </p:spPr>
      </p:pic>
      <p:pic>
        <p:nvPicPr>
          <p:cNvPr id="33" name="Graphic 32" descr="Chevron arrows with solid fill">
            <a:extLst>
              <a:ext uri="{FF2B5EF4-FFF2-40B4-BE49-F238E27FC236}">
                <a16:creationId xmlns:a16="http://schemas.microsoft.com/office/drawing/2014/main" id="{DAA02A69-42B6-C99B-5E3B-20553EACED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6362" y="1191275"/>
            <a:ext cx="914400" cy="914400"/>
          </a:xfrm>
          <a:prstGeom prst="rect">
            <a:avLst/>
          </a:prstGeom>
        </p:spPr>
      </p:pic>
      <p:pic>
        <p:nvPicPr>
          <p:cNvPr id="38" name="Graphic 37" descr="Chevron arrows with solid fill">
            <a:extLst>
              <a:ext uri="{FF2B5EF4-FFF2-40B4-BE49-F238E27FC236}">
                <a16:creationId xmlns:a16="http://schemas.microsoft.com/office/drawing/2014/main" id="{6D8C0E56-A150-06AC-13F4-C7F57F046B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65887" y="1191275"/>
            <a:ext cx="914400" cy="914400"/>
          </a:xfrm>
          <a:prstGeom prst="rect">
            <a:avLst/>
          </a:prstGeom>
        </p:spPr>
      </p:pic>
      <p:pic>
        <p:nvPicPr>
          <p:cNvPr id="39" name="Graphic 38" descr="Chevron arrows with solid fill">
            <a:extLst>
              <a:ext uri="{FF2B5EF4-FFF2-40B4-BE49-F238E27FC236}">
                <a16:creationId xmlns:a16="http://schemas.microsoft.com/office/drawing/2014/main" id="{EE1CD42D-7815-8DFB-2A19-D0A63C9E5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21678" y="1240936"/>
            <a:ext cx="914400" cy="9144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A7056A74-D3AB-0A20-0B55-53C8CBE101F5}"/>
              </a:ext>
            </a:extLst>
          </p:cNvPr>
          <p:cNvSpPr/>
          <p:nvPr/>
        </p:nvSpPr>
        <p:spPr>
          <a:xfrm>
            <a:off x="9370354" y="925346"/>
            <a:ext cx="1560942" cy="1583821"/>
          </a:xfrm>
          <a:prstGeom prst="ellipse">
            <a:avLst/>
          </a:prstGeom>
          <a:solidFill>
            <a:srgbClr val="77BB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8C600B-5CBF-BE90-17F3-571C1BB44E5E}"/>
              </a:ext>
            </a:extLst>
          </p:cNvPr>
          <p:cNvSpPr txBox="1"/>
          <p:nvPr/>
        </p:nvSpPr>
        <p:spPr>
          <a:xfrm>
            <a:off x="8726793" y="2551699"/>
            <a:ext cx="2848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5685C"/>
                </a:solidFill>
                <a:latin typeface="Aptos SemiBold" panose="020B0004020202020204" pitchFamily="34" charset="0"/>
              </a:rPr>
              <a:t>Virtual resource</a:t>
            </a:r>
          </a:p>
        </p:txBody>
      </p:sp>
      <p:pic>
        <p:nvPicPr>
          <p:cNvPr id="5" name="Graphic 4" descr="Packing Box Open with solid fill">
            <a:extLst>
              <a:ext uri="{FF2B5EF4-FFF2-40B4-BE49-F238E27FC236}">
                <a16:creationId xmlns:a16="http://schemas.microsoft.com/office/drawing/2014/main" id="{0151E30B-9EA6-3A3A-6659-88876F1B3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82150" y="1180848"/>
            <a:ext cx="1122666" cy="11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  <p:bldP spid="12" grpId="0" animBg="1"/>
      <p:bldP spid="16" grpId="0"/>
      <p:bldP spid="17" grpId="0"/>
      <p:bldP spid="27" grpId="0"/>
      <p:bldP spid="40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0F5C1-40F2-D96F-198A-E97A2F1A400C}"/>
              </a:ext>
            </a:extLst>
          </p:cNvPr>
          <p:cNvSpPr txBox="1"/>
          <p:nvPr/>
        </p:nvSpPr>
        <p:spPr>
          <a:xfrm>
            <a:off x="1695539" y="1914784"/>
            <a:ext cx="1615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OCT 23: </a:t>
            </a:r>
            <a:r>
              <a:rPr lang="en-AU" sz="1200" dirty="0">
                <a:latin typeface="+mj-lt"/>
              </a:rPr>
              <a:t>Speaker’s submission approved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DF8F2A-B783-CE7B-E837-B5CE8B98E612}"/>
              </a:ext>
            </a:extLst>
          </p:cNvPr>
          <p:cNvCxnSpPr>
            <a:cxnSpLocks/>
          </p:cNvCxnSpPr>
          <p:nvPr/>
        </p:nvCxnSpPr>
        <p:spPr>
          <a:xfrm>
            <a:off x="1154014" y="2299893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Paper with solid fill">
            <a:extLst>
              <a:ext uri="{FF2B5EF4-FFF2-40B4-BE49-F238E27FC236}">
                <a16:creationId xmlns:a16="http://schemas.microsoft.com/office/drawing/2014/main" id="{D3441EF4-20F3-FF64-EA0B-FFD8B1B03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9714" y="2347297"/>
            <a:ext cx="631642" cy="6316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02E3C-D329-B8DF-46F4-59B8C72CC0DA}"/>
              </a:ext>
            </a:extLst>
          </p:cNvPr>
          <p:cNvSpPr txBox="1"/>
          <p:nvPr/>
        </p:nvSpPr>
        <p:spPr>
          <a:xfrm>
            <a:off x="1207351" y="4858566"/>
            <a:ext cx="12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NOV 23: </a:t>
            </a:r>
            <a:r>
              <a:rPr lang="en-AU" sz="1200" dirty="0">
                <a:latin typeface="+mj-lt"/>
              </a:rPr>
              <a:t>Expressions of Interest invited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C4979-76CF-CC3D-D2B4-B3D991CBB3CC}"/>
              </a:ext>
            </a:extLst>
          </p:cNvPr>
          <p:cNvSpPr txBox="1"/>
          <p:nvPr/>
        </p:nvSpPr>
        <p:spPr>
          <a:xfrm>
            <a:off x="1681143" y="3192503"/>
            <a:ext cx="14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OCT 23: </a:t>
            </a:r>
            <a:r>
              <a:rPr lang="en-AU" sz="1200" dirty="0">
                <a:latin typeface="+mj-lt"/>
              </a:rPr>
              <a:t>Promotion to key education contacts via email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BD197-637E-93B4-C96C-00CAC332D69B}"/>
              </a:ext>
            </a:extLst>
          </p:cNvPr>
          <p:cNvSpPr txBox="1"/>
          <p:nvPr/>
        </p:nvSpPr>
        <p:spPr>
          <a:xfrm>
            <a:off x="4220949" y="5339857"/>
            <a:ext cx="92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SEP 24: </a:t>
            </a:r>
            <a:r>
              <a:rPr lang="en-AU" sz="1200" dirty="0">
                <a:latin typeface="+mj-lt"/>
              </a:rPr>
              <a:t>Design of graphic assets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3EFCC4-67B9-759B-0AD7-53132BA36A38}"/>
              </a:ext>
            </a:extLst>
          </p:cNvPr>
          <p:cNvSpPr txBox="1"/>
          <p:nvPr/>
        </p:nvSpPr>
        <p:spPr>
          <a:xfrm>
            <a:off x="4183455" y="4069049"/>
            <a:ext cx="138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MAR-APR 24: </a:t>
            </a:r>
            <a:r>
              <a:rPr lang="en-AU" sz="1200" dirty="0">
                <a:latin typeface="+mj-lt"/>
              </a:rPr>
              <a:t>Team registration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A6F2D8-A9D2-6E57-880B-7277EB35E8D9}"/>
              </a:ext>
            </a:extLst>
          </p:cNvPr>
          <p:cNvCxnSpPr>
            <a:cxnSpLocks/>
          </p:cNvCxnSpPr>
          <p:nvPr/>
        </p:nvCxnSpPr>
        <p:spPr>
          <a:xfrm>
            <a:off x="2142116" y="5569181"/>
            <a:ext cx="2706" cy="47095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7BF83B-0B23-1977-0851-DCAE1E7A16B3}"/>
              </a:ext>
            </a:extLst>
          </p:cNvPr>
          <p:cNvSpPr txBox="1"/>
          <p:nvPr/>
        </p:nvSpPr>
        <p:spPr>
          <a:xfrm>
            <a:off x="6308633" y="2376372"/>
            <a:ext cx="77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+mj-lt"/>
              </a:rPr>
              <a:t>Judging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80DA03-81B4-A639-C3DF-ED2112C5D5DB}"/>
              </a:ext>
            </a:extLst>
          </p:cNvPr>
          <p:cNvSpPr txBox="1"/>
          <p:nvPr/>
        </p:nvSpPr>
        <p:spPr>
          <a:xfrm>
            <a:off x="9606464" y="4450414"/>
            <a:ext cx="120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5 AUG 24: </a:t>
            </a:r>
            <a:r>
              <a:rPr lang="en-AU" sz="1200" dirty="0">
                <a:latin typeface="+mj-lt"/>
              </a:rPr>
              <a:t>Prize presentation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FD4B5A-A258-A1DF-B903-D19CBD7ECDDF}"/>
              </a:ext>
            </a:extLst>
          </p:cNvPr>
          <p:cNvCxnSpPr>
            <a:cxnSpLocks/>
          </p:cNvCxnSpPr>
          <p:nvPr/>
        </p:nvCxnSpPr>
        <p:spPr>
          <a:xfrm>
            <a:off x="1154014" y="784491"/>
            <a:ext cx="0" cy="525564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3E0097-F012-DFFB-A2CD-2667CA8FEA19}"/>
              </a:ext>
            </a:extLst>
          </p:cNvPr>
          <p:cNvSpPr txBox="1"/>
          <p:nvPr/>
        </p:nvSpPr>
        <p:spPr>
          <a:xfrm>
            <a:off x="1451696" y="675016"/>
            <a:ext cx="203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JUL 23: </a:t>
            </a:r>
            <a:r>
              <a:rPr lang="en-AU" sz="1200" dirty="0">
                <a:latin typeface="+mj-lt"/>
              </a:rPr>
              <a:t>Consultation with IT and Communications Teams </a:t>
            </a:r>
          </a:p>
        </p:txBody>
      </p:sp>
      <p:pic>
        <p:nvPicPr>
          <p:cNvPr id="36" name="Graphic 35" descr="Chat with solid fill">
            <a:extLst>
              <a:ext uri="{FF2B5EF4-FFF2-40B4-BE49-F238E27FC236}">
                <a16:creationId xmlns:a16="http://schemas.microsoft.com/office/drawing/2014/main" id="{1A6CC17D-F4B2-ECB6-387E-FAC6B24CB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4772" y="943555"/>
            <a:ext cx="914400" cy="914400"/>
          </a:xfrm>
          <a:prstGeom prst="rect">
            <a:avLst/>
          </a:prstGeom>
        </p:spPr>
      </p:pic>
      <p:pic>
        <p:nvPicPr>
          <p:cNvPr id="38" name="Graphic 37" descr="Send with solid fill">
            <a:extLst>
              <a:ext uri="{FF2B5EF4-FFF2-40B4-BE49-F238E27FC236}">
                <a16:creationId xmlns:a16="http://schemas.microsoft.com/office/drawing/2014/main" id="{E4AE59B7-0CF0-4372-1BFD-94B62B660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4869" y="3717653"/>
            <a:ext cx="779572" cy="793824"/>
          </a:xfrm>
          <a:prstGeom prst="rect">
            <a:avLst/>
          </a:prstGeom>
        </p:spPr>
      </p:pic>
      <p:pic>
        <p:nvPicPr>
          <p:cNvPr id="40" name="Graphic 39" descr="Trophy with solid fill">
            <a:extLst>
              <a:ext uri="{FF2B5EF4-FFF2-40B4-BE49-F238E27FC236}">
                <a16:creationId xmlns:a16="http://schemas.microsoft.com/office/drawing/2014/main" id="{9B4EE3F1-B1FF-D934-A4A6-6A11DECF8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12562" y="4856707"/>
            <a:ext cx="1432291" cy="1432291"/>
          </a:xfrm>
          <a:prstGeom prst="rect">
            <a:avLst/>
          </a:prstGeom>
        </p:spPr>
      </p:pic>
      <p:pic>
        <p:nvPicPr>
          <p:cNvPr id="42" name="Graphic 41" descr="Scales of justice with solid fill">
            <a:extLst>
              <a:ext uri="{FF2B5EF4-FFF2-40B4-BE49-F238E27FC236}">
                <a16:creationId xmlns:a16="http://schemas.microsoft.com/office/drawing/2014/main" id="{AFABC78B-A532-BE0B-B17D-7447481BF1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6113" y="2566996"/>
            <a:ext cx="712335" cy="712335"/>
          </a:xfrm>
          <a:prstGeom prst="rect">
            <a:avLst/>
          </a:prstGeom>
        </p:spPr>
      </p:pic>
      <p:pic>
        <p:nvPicPr>
          <p:cNvPr id="46" name="Graphic 45" descr="Building Brick Wall with solid fill">
            <a:extLst>
              <a:ext uri="{FF2B5EF4-FFF2-40B4-BE49-F238E27FC236}">
                <a16:creationId xmlns:a16="http://schemas.microsoft.com/office/drawing/2014/main" id="{33F77708-96D7-22CB-0CE3-47E7DE2EBB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21474" y="1201804"/>
            <a:ext cx="914400" cy="914400"/>
          </a:xfrm>
          <a:prstGeom prst="rect">
            <a:avLst/>
          </a:prstGeom>
        </p:spPr>
      </p:pic>
      <p:pic>
        <p:nvPicPr>
          <p:cNvPr id="48" name="Graphic 47" descr="Upload with solid fill">
            <a:extLst>
              <a:ext uri="{FF2B5EF4-FFF2-40B4-BE49-F238E27FC236}">
                <a16:creationId xmlns:a16="http://schemas.microsoft.com/office/drawing/2014/main" id="{8FF3B64E-699A-CD52-9843-17A8E123A1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98557" y="1393302"/>
            <a:ext cx="675169" cy="675169"/>
          </a:xfrm>
          <a:prstGeom prst="rect">
            <a:avLst/>
          </a:prstGeom>
        </p:spPr>
      </p:pic>
      <p:pic>
        <p:nvPicPr>
          <p:cNvPr id="50" name="Graphic 49" descr="Open folder with solid fill">
            <a:extLst>
              <a:ext uri="{FF2B5EF4-FFF2-40B4-BE49-F238E27FC236}">
                <a16:creationId xmlns:a16="http://schemas.microsoft.com/office/drawing/2014/main" id="{38E51F9F-405B-755E-331D-3136559451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87937" y="2845672"/>
            <a:ext cx="914400" cy="914400"/>
          </a:xfrm>
          <a:prstGeom prst="rect">
            <a:avLst/>
          </a:prstGeom>
        </p:spPr>
      </p:pic>
      <p:pic>
        <p:nvPicPr>
          <p:cNvPr id="58" name="Graphic 57" descr="Megaphone1 with solid fill">
            <a:extLst>
              <a:ext uri="{FF2B5EF4-FFF2-40B4-BE49-F238E27FC236}">
                <a16:creationId xmlns:a16="http://schemas.microsoft.com/office/drawing/2014/main" id="{3C36CBE2-5CAB-A50C-605A-7B74DFFCB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97298" y="3275471"/>
            <a:ext cx="914400" cy="914400"/>
          </a:xfrm>
          <a:prstGeom prst="rect">
            <a:avLst/>
          </a:prstGeom>
        </p:spPr>
      </p:pic>
      <p:pic>
        <p:nvPicPr>
          <p:cNvPr id="66" name="Graphic 65" descr="Internet with solid fill">
            <a:extLst>
              <a:ext uri="{FF2B5EF4-FFF2-40B4-BE49-F238E27FC236}">
                <a16:creationId xmlns:a16="http://schemas.microsoft.com/office/drawing/2014/main" id="{242EADDB-6044-D1ED-71F3-025F2483CD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506020" y="5335364"/>
            <a:ext cx="914400" cy="91440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2D32CDB-454C-C7F4-2014-FE2AB467DEBA}"/>
              </a:ext>
            </a:extLst>
          </p:cNvPr>
          <p:cNvCxnSpPr>
            <a:cxnSpLocks/>
          </p:cNvCxnSpPr>
          <p:nvPr/>
        </p:nvCxnSpPr>
        <p:spPr>
          <a:xfrm>
            <a:off x="1170969" y="3429026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Graphic 69" descr="Lights On with solid fill">
            <a:extLst>
              <a:ext uri="{FF2B5EF4-FFF2-40B4-BE49-F238E27FC236}">
                <a16:creationId xmlns:a16="http://schemas.microsoft.com/office/drawing/2014/main" id="{020B1704-AD88-10B9-34DD-584F66CB52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074364" y="4549293"/>
            <a:ext cx="914400" cy="914400"/>
          </a:xfrm>
          <a:prstGeom prst="rect">
            <a:avLst/>
          </a:prstGeom>
        </p:spPr>
      </p:pic>
      <p:pic>
        <p:nvPicPr>
          <p:cNvPr id="72" name="Graphic 71" descr="Pencil with solid fill">
            <a:extLst>
              <a:ext uri="{FF2B5EF4-FFF2-40B4-BE49-F238E27FC236}">
                <a16:creationId xmlns:a16="http://schemas.microsoft.com/office/drawing/2014/main" id="{3380C012-9F61-0BB4-C6F4-BDE1A22275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0475700">
            <a:off x="4131478" y="4444521"/>
            <a:ext cx="615551" cy="615551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6839461-4F8E-18FA-F746-C1E4A20C89E4}"/>
              </a:ext>
            </a:extLst>
          </p:cNvPr>
          <p:cNvCxnSpPr>
            <a:cxnSpLocks/>
          </p:cNvCxnSpPr>
          <p:nvPr/>
        </p:nvCxnSpPr>
        <p:spPr>
          <a:xfrm>
            <a:off x="3680824" y="866160"/>
            <a:ext cx="22443" cy="5173971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9E9A381-74F4-F614-4BE8-6D6146954145}"/>
              </a:ext>
            </a:extLst>
          </p:cNvPr>
          <p:cNvCxnSpPr>
            <a:cxnSpLocks/>
          </p:cNvCxnSpPr>
          <p:nvPr/>
        </p:nvCxnSpPr>
        <p:spPr>
          <a:xfrm>
            <a:off x="1154014" y="6045747"/>
            <a:ext cx="2999192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01F0D27-0707-FBFF-87FF-17BB8114BE42}"/>
              </a:ext>
            </a:extLst>
          </p:cNvPr>
          <p:cNvCxnSpPr>
            <a:cxnSpLocks/>
          </p:cNvCxnSpPr>
          <p:nvPr/>
        </p:nvCxnSpPr>
        <p:spPr>
          <a:xfrm>
            <a:off x="3680824" y="866160"/>
            <a:ext cx="38229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A7CBBC7-2E9C-54B1-ABC5-CB4919C4022A}"/>
              </a:ext>
            </a:extLst>
          </p:cNvPr>
          <p:cNvCxnSpPr>
            <a:cxnSpLocks/>
          </p:cNvCxnSpPr>
          <p:nvPr/>
        </p:nvCxnSpPr>
        <p:spPr>
          <a:xfrm>
            <a:off x="7487579" y="849104"/>
            <a:ext cx="42793" cy="4379866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Images with solid fill">
            <a:extLst>
              <a:ext uri="{FF2B5EF4-FFF2-40B4-BE49-F238E27FC236}">
                <a16:creationId xmlns:a16="http://schemas.microsoft.com/office/drawing/2014/main" id="{282B4865-5A8B-99E1-597E-C6D53E4FBA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43368" y="5526557"/>
            <a:ext cx="689890" cy="689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F72448-199F-3BAF-2D07-103F5650A316}"/>
              </a:ext>
            </a:extLst>
          </p:cNvPr>
          <p:cNvSpPr txBox="1"/>
          <p:nvPr/>
        </p:nvSpPr>
        <p:spPr>
          <a:xfrm>
            <a:off x="6382829" y="1001081"/>
            <a:ext cx="112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5 JUN 24: </a:t>
            </a:r>
            <a:r>
              <a:rPr lang="en-AU" sz="1200" dirty="0">
                <a:latin typeface="+mj-lt"/>
              </a:rPr>
              <a:t>Entries due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3BD664-E98B-F156-8CA7-B73607946E1D}"/>
              </a:ext>
            </a:extLst>
          </p:cNvPr>
          <p:cNvCxnSpPr>
            <a:cxnSpLocks/>
          </p:cNvCxnSpPr>
          <p:nvPr/>
        </p:nvCxnSpPr>
        <p:spPr>
          <a:xfrm>
            <a:off x="3696511" y="4271864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3642BD8-7C2B-D73C-7E7D-806337B4E69A}"/>
              </a:ext>
            </a:extLst>
          </p:cNvPr>
          <p:cNvSpPr txBox="1"/>
          <p:nvPr/>
        </p:nvSpPr>
        <p:spPr>
          <a:xfrm>
            <a:off x="8005995" y="3603289"/>
            <a:ext cx="140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18 JUN 24: </a:t>
            </a:r>
            <a:r>
              <a:rPr lang="en-AU" sz="1200" dirty="0">
                <a:latin typeface="+mj-lt"/>
              </a:rPr>
              <a:t>Winners announced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C91AB2-BF02-C4F9-DB67-DCA543F92C90}"/>
              </a:ext>
            </a:extLst>
          </p:cNvPr>
          <p:cNvCxnSpPr>
            <a:cxnSpLocks/>
          </p:cNvCxnSpPr>
          <p:nvPr/>
        </p:nvCxnSpPr>
        <p:spPr>
          <a:xfrm>
            <a:off x="3680824" y="2742267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71B60F5-C7F7-1BE4-D5CA-3650ED4AF9F5}"/>
              </a:ext>
            </a:extLst>
          </p:cNvPr>
          <p:cNvSpPr txBox="1"/>
          <p:nvPr/>
        </p:nvSpPr>
        <p:spPr>
          <a:xfrm>
            <a:off x="4176774" y="1197179"/>
            <a:ext cx="77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+mj-lt"/>
              </a:rPr>
              <a:t>Building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4E93A3-EDAA-6BFE-CB93-D7E447D24D28}"/>
              </a:ext>
            </a:extLst>
          </p:cNvPr>
          <p:cNvSpPr txBox="1"/>
          <p:nvPr/>
        </p:nvSpPr>
        <p:spPr>
          <a:xfrm>
            <a:off x="4219046" y="2474677"/>
            <a:ext cx="12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+mj-lt"/>
              </a:rPr>
              <a:t>15 APR 24: </a:t>
            </a:r>
            <a:r>
              <a:rPr lang="en-AU" sz="1200" dirty="0">
                <a:latin typeface="+mj-lt"/>
              </a:rPr>
              <a:t>Resource Packs released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A43DFB-AC63-01E9-B54B-DE23140B992A}"/>
              </a:ext>
            </a:extLst>
          </p:cNvPr>
          <p:cNvSpPr txBox="1"/>
          <p:nvPr/>
        </p:nvSpPr>
        <p:spPr>
          <a:xfrm>
            <a:off x="7773888" y="1810517"/>
            <a:ext cx="4143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Project Timeline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085189-C70E-D21C-596D-9B9D448741F0}"/>
              </a:ext>
            </a:extLst>
          </p:cNvPr>
          <p:cNvSpPr txBox="1"/>
          <p:nvPr/>
        </p:nvSpPr>
        <p:spPr>
          <a:xfrm>
            <a:off x="6083567" y="5311740"/>
            <a:ext cx="157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b="1" dirty="0">
                <a:latin typeface="+mj-lt"/>
              </a:rPr>
              <a:t>JUL 24: </a:t>
            </a:r>
            <a:r>
              <a:rPr lang="en-AU" sz="1200" dirty="0">
                <a:latin typeface="+mj-lt"/>
              </a:rPr>
              <a:t>Minecraft teaching resource published online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96B405E-2A2C-6E70-DEE6-E8B8B6BB0F74}"/>
              </a:ext>
            </a:extLst>
          </p:cNvPr>
          <p:cNvCxnSpPr>
            <a:cxnSpLocks/>
          </p:cNvCxnSpPr>
          <p:nvPr/>
        </p:nvCxnSpPr>
        <p:spPr>
          <a:xfrm>
            <a:off x="7518095" y="4813214"/>
            <a:ext cx="2002557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966698-28D9-A17D-B2E5-F4084381BBDF}"/>
              </a:ext>
            </a:extLst>
          </p:cNvPr>
          <p:cNvCxnSpPr>
            <a:cxnSpLocks/>
          </p:cNvCxnSpPr>
          <p:nvPr/>
        </p:nvCxnSpPr>
        <p:spPr>
          <a:xfrm flipV="1">
            <a:off x="4139427" y="855379"/>
            <a:ext cx="0" cy="487729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EEE87D0-5FF0-7CF4-DDF6-A142658369DF}"/>
              </a:ext>
            </a:extLst>
          </p:cNvPr>
          <p:cNvCxnSpPr>
            <a:cxnSpLocks/>
          </p:cNvCxnSpPr>
          <p:nvPr/>
        </p:nvCxnSpPr>
        <p:spPr>
          <a:xfrm flipV="1">
            <a:off x="6320652" y="866160"/>
            <a:ext cx="0" cy="487729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2BFD1C-6207-35EF-9C55-05619C92CFBA}"/>
              </a:ext>
            </a:extLst>
          </p:cNvPr>
          <p:cNvCxnSpPr>
            <a:cxnSpLocks/>
          </p:cNvCxnSpPr>
          <p:nvPr/>
        </p:nvCxnSpPr>
        <p:spPr>
          <a:xfrm>
            <a:off x="7503807" y="3972698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5D824C7-9A37-5EF1-884C-DCDA4B0F6B8B}"/>
              </a:ext>
            </a:extLst>
          </p:cNvPr>
          <p:cNvCxnSpPr>
            <a:cxnSpLocks/>
          </p:cNvCxnSpPr>
          <p:nvPr/>
        </p:nvCxnSpPr>
        <p:spPr>
          <a:xfrm>
            <a:off x="7015196" y="2514872"/>
            <a:ext cx="47238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0FE2480E-9387-C41D-8F87-B89376F0797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6200000">
            <a:off x="703671" y="1105480"/>
            <a:ext cx="914400" cy="914400"/>
          </a:xfrm>
          <a:prstGeom prst="rect">
            <a:avLst/>
          </a:prstGeom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584F306D-513D-6554-0EC4-5AA324C3B98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0800000">
            <a:off x="2492130" y="5571830"/>
            <a:ext cx="914400" cy="91440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7065638A-EDFD-B778-F20C-51A1ECEA139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6200000">
            <a:off x="7067015" y="2797224"/>
            <a:ext cx="914400" cy="9144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AF43BD31-7B22-5C14-92E6-9909D06A8AC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0800000">
            <a:off x="8488734" y="4342258"/>
            <a:ext cx="914400" cy="9144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30B24824-94FF-140F-669E-5EE1ACBD36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0800000">
            <a:off x="5169167" y="407231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D48142-8BCD-3C8E-988C-6C46287281C1}"/>
              </a:ext>
            </a:extLst>
          </p:cNvPr>
          <p:cNvSpPr/>
          <p:nvPr/>
        </p:nvSpPr>
        <p:spPr>
          <a:xfrm>
            <a:off x="0" y="6384664"/>
            <a:ext cx="12192000" cy="473336"/>
          </a:xfrm>
          <a:prstGeom prst="rect">
            <a:avLst/>
          </a:prstGeom>
          <a:solidFill>
            <a:srgbClr val="79B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41F3A-9F3A-0A76-D9DC-EC743CBC33DC}"/>
              </a:ext>
            </a:extLst>
          </p:cNvPr>
          <p:cNvSpPr txBox="1"/>
          <p:nvPr/>
        </p:nvSpPr>
        <p:spPr>
          <a:xfrm>
            <a:off x="0" y="6496998"/>
            <a:ext cx="1086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Book" panose="02000503020000020003" pitchFamily="2" charset="0"/>
              </a:rPr>
              <a:t>Learning objective: </a:t>
            </a:r>
            <a:r>
              <a:rPr lang="en-US" sz="1100" dirty="0">
                <a:solidFill>
                  <a:schemeClr val="bg1"/>
                </a:solidFill>
                <a:latin typeface="Avenir Book" panose="02000503020000020003" pitchFamily="2" charset="0"/>
              </a:rPr>
              <a:t>To consider the contributing elements and the necessary timeframe for a successful competition project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FE8A17-2A0A-E6E2-DA8F-6E21A6071A0F}"/>
              </a:ext>
            </a:extLst>
          </p:cNvPr>
          <p:cNvGrpSpPr/>
          <p:nvPr/>
        </p:nvGrpSpPr>
        <p:grpSpPr>
          <a:xfrm>
            <a:off x="0" y="0"/>
            <a:ext cx="12192000" cy="1288368"/>
            <a:chOff x="0" y="0"/>
            <a:chExt cx="12192000" cy="1288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866ED5-1C2F-183F-9CED-8EC5E78E8CAD}"/>
                </a:ext>
              </a:extLst>
            </p:cNvPr>
            <p:cNvSpPr/>
            <p:nvPr/>
          </p:nvSpPr>
          <p:spPr>
            <a:xfrm>
              <a:off x="0" y="0"/>
              <a:ext cx="12192000" cy="473336"/>
            </a:xfrm>
            <a:prstGeom prst="rect">
              <a:avLst/>
            </a:prstGeom>
            <a:solidFill>
              <a:srgbClr val="79B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9" name="Picture 2" descr="A brain with a light bulb and a box&#10;&#10;Description automatically generated">
              <a:extLst>
                <a:ext uri="{FF2B5EF4-FFF2-40B4-BE49-F238E27FC236}">
                  <a16:creationId xmlns:a16="http://schemas.microsoft.com/office/drawing/2014/main" id="{355FEB8C-7375-693A-3996-CCE70AD64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9622" y="0"/>
              <a:ext cx="1472378" cy="128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8573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3644</TotalTime>
  <Words>808</Words>
  <Application>Microsoft Office PowerPoint</Application>
  <PresentationFormat>Widescreen</PresentationFormat>
  <Paragraphs>124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Aptos Display</vt:lpstr>
      <vt:lpstr>Aptos SemiBold</vt:lpstr>
      <vt:lpstr>Arial</vt:lpstr>
      <vt:lpstr>Avenir Book</vt:lpstr>
      <vt:lpstr>Calibri</vt:lpstr>
      <vt:lpstr>Calibri Light</vt:lpstr>
      <vt:lpstr>Dreaming Outloud Pro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Zamalis</dc:creator>
  <cp:lastModifiedBy>Emma McAuliffe</cp:lastModifiedBy>
  <cp:revision>23</cp:revision>
  <dcterms:created xsi:type="dcterms:W3CDTF">2024-09-11T03:50:10Z</dcterms:created>
  <dcterms:modified xsi:type="dcterms:W3CDTF">2024-10-07T19:40:43Z</dcterms:modified>
</cp:coreProperties>
</file>